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0" r:id="rId2"/>
    <p:sldId id="270" r:id="rId3"/>
    <p:sldId id="261" r:id="rId4"/>
    <p:sldId id="269" r:id="rId5"/>
    <p:sldId id="268" r:id="rId6"/>
    <p:sldId id="276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21"/>
    <p:restoredTop sz="94648"/>
  </p:normalViewPr>
  <p:slideViewPr>
    <p:cSldViewPr snapToGrid="0" snapToObjects="1">
      <p:cViewPr varScale="1">
        <p:scale>
          <a:sx n="68" d="100"/>
          <a:sy n="68" d="100"/>
        </p:scale>
        <p:origin x="624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0BD6BE23-FFE2-43A5-9C9C-38AF708672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6FC40D6-5ADE-4E07-9307-360502D818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7271A4-36D8-4343-9E0C-DF4A6CA4D911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657DC6-D619-4C42-8217-AA986889D0F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E1F6D2A-6609-4DBC-8A5B-B53D2C86E61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4EAD7-A551-41F5-8174-E45A2CCB81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229441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3EFC8-3C13-064B-A72B-0A38AE7C7352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1EA366-DCDB-0D4C-8AD5-76BCEE9CF8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69302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105c54bf2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105c54bf2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11599ab6d7d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11599ab6d7d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11599ab6d7d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11599ab6d7d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8243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11599ab6d7d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11599ab6d7d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1671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1CD26B-379F-AE45-A37D-025D49A529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9276FA-0F04-394A-B785-09F9E28F26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47114D-1E0B-5E42-B670-3E0BEEB87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006565-344A-2940-99C4-8059FB441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FB7433-4C76-6E40-843D-90DCC2460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149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55EC02-607D-3C46-A698-EAFA39EAA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889862-764E-5046-97E0-F74E545CB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7BCD24-93A6-0C46-904F-A136221FF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781E85-8A88-3344-88DE-E54E65B77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BC4044-455E-D649-8330-5C0C9773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2595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C6BA38-37D5-D243-80FE-B85A2DFFF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448DE8C-7B5E-3540-B404-75C1433C4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412FF7-699C-CF43-ABD8-80D03EBB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E8999E-F69E-1149-A4FE-29133CF5E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E4E6A0-07F2-224E-BB2E-255472513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5119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ECF6CF-F79F-8B4F-8AFF-D04CF550B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E703CC-2F8D-8B4C-B21C-3DCE90E6C5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96E3CD8-FD2E-3D4B-8CD9-A1BBCB8CC3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C7DC329-EE5D-5E41-8BD4-51858DECF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D6DDBA-EE89-BB4C-ACB8-15D8276B0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90653F-BE55-CE45-9D0B-31AB4459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2105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820A5A-1F7D-2640-A69D-8648DF14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BCDBAB-0439-2948-9DF9-5D1A30E4B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F2EA6F4-A239-0545-9854-ED3B128B18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67EB5-7589-434B-8982-C4F78F40F6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5201B37-475E-C74D-8FDB-8B65D8EC7E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76E5483-AEDD-A04D-8581-A6DCD6BBA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E196B1-2C19-4D4C-94FF-35497E806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AA5A505-B3D8-2740-BA26-26711F11F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5913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643C53-AEFE-D04D-B95A-DC3E3AE5A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CB0AE62-2916-B04F-BB36-45F8FB04B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C392C07-F012-8943-BBAD-EE1DBD5D3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5738845-4755-F74A-9FD9-64053CF57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4071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1F5DB3-BC2E-D24A-8301-009456D57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7FD40B0-AAC8-B84C-B024-7AA4FE9FD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6CA97D1-D5F8-394F-9B44-F446BE2E6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6182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AA53C0-1DAA-C94F-B390-A0D5A6259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28B589-862A-6041-BD32-B55214D6C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D8DEB7B-8827-CB4B-ACA3-12A74DB9D2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456236C-0A71-ED48-8C26-02C5EC930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D8F511-5AD3-0F4F-98DC-5DC177086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C379EB-3FE2-A44E-ADD8-53BA9A1FF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7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5CDD40-D5F0-4D4F-AB3A-66504D4A1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203E21A-D991-2048-960F-BAF3015C57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800A95A-7543-344F-BF28-70FC912961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486C4C-DB71-4345-B899-7EECD0E82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7F23585-3C3B-C440-9DA7-7AD9FD282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66F99FE-29C8-134F-A82B-99B5C92E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424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BE4C77-4191-5346-A31A-28B081F36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D89939-E6F8-C24B-8FB1-63AE3C49BF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7A7ED4-F6B4-894A-9F57-76D8AFF6B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9CEEB9-2E88-854E-ACBF-C4ED0FA62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3D29E3-D8F0-0044-B031-7730B54A3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4503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637D22A-9585-014B-8C30-5235196790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F99E7F6-842B-7048-9720-C010A265ED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FCF639-4E8A-5241-90A0-C462BF122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AE332C-F939-9A43-ACB4-90E1975C1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D5B83E-C8C9-304E-AABD-7EC101C86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626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enido">
  <p:cSld name="Propuesta Beesy - Contenido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/>
          <p:nvPr/>
        </p:nvSpPr>
        <p:spPr>
          <a:xfrm>
            <a:off x="-33470" y="-13562"/>
            <a:ext cx="12260260" cy="473564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84011" tIns="84011" rIns="84011" bIns="8401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2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5"/>
          <p:cNvSpPr txBox="1">
            <a:spLocks noGrp="1"/>
          </p:cNvSpPr>
          <p:nvPr>
            <p:ph type="title"/>
          </p:nvPr>
        </p:nvSpPr>
        <p:spPr>
          <a:xfrm>
            <a:off x="415548" y="558595"/>
            <a:ext cx="11361062" cy="763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426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3" name="Google Shape;243;p35"/>
          <p:cNvSpPr txBox="1">
            <a:spLocks noGrp="1"/>
          </p:cNvSpPr>
          <p:nvPr>
            <p:ph type="title" idx="2"/>
          </p:nvPr>
        </p:nvSpPr>
        <p:spPr>
          <a:xfrm>
            <a:off x="19727" y="13064"/>
            <a:ext cx="9598226" cy="363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1668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4" name="Google Shape;244;p35"/>
          <p:cNvSpPr txBox="1">
            <a:spLocks noGrp="1"/>
          </p:cNvSpPr>
          <p:nvPr>
            <p:ph type="title" idx="3"/>
          </p:nvPr>
        </p:nvSpPr>
        <p:spPr>
          <a:xfrm>
            <a:off x="415548" y="1476011"/>
            <a:ext cx="11275908" cy="4135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218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5" name="Google Shape;245;p35"/>
          <p:cNvSpPr/>
          <p:nvPr/>
        </p:nvSpPr>
        <p:spPr>
          <a:xfrm>
            <a:off x="601147" y="6196093"/>
            <a:ext cx="451656" cy="359262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84011" tIns="84011" rIns="84011" bIns="8401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2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5"/>
          <p:cNvSpPr txBox="1"/>
          <p:nvPr/>
        </p:nvSpPr>
        <p:spPr>
          <a:xfrm>
            <a:off x="446306" y="6118730"/>
            <a:ext cx="730826" cy="524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37" tIns="105851" rIns="106637" bIns="10663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283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83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47" name="Google Shape;247;p35"/>
          <p:cNvGrpSpPr/>
          <p:nvPr/>
        </p:nvGrpSpPr>
        <p:grpSpPr>
          <a:xfrm>
            <a:off x="9361411" y="6255834"/>
            <a:ext cx="829588" cy="250541"/>
            <a:chOff x="2105750" y="8739975"/>
            <a:chExt cx="1028775" cy="390600"/>
          </a:xfrm>
        </p:grpSpPr>
        <p:sp>
          <p:nvSpPr>
            <p:cNvPr id="248" name="Google Shape;248;p35"/>
            <p:cNvSpPr/>
            <p:nvPr/>
          </p:nvSpPr>
          <p:spPr>
            <a:xfrm>
              <a:off x="2105825" y="8739975"/>
              <a:ext cx="1028700" cy="3906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55"/>
            </a:p>
          </p:txBody>
        </p:sp>
        <p:pic>
          <p:nvPicPr>
            <p:cNvPr id="249" name="Google Shape;249;p3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105750" y="8740025"/>
              <a:ext cx="1028700" cy="3905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0" name="Google Shape;250;p35"/>
          <p:cNvGrpSpPr/>
          <p:nvPr/>
        </p:nvGrpSpPr>
        <p:grpSpPr>
          <a:xfrm>
            <a:off x="10340291" y="6255831"/>
            <a:ext cx="1436311" cy="250549"/>
            <a:chOff x="9313088" y="8430263"/>
            <a:chExt cx="1781175" cy="390613"/>
          </a:xfrm>
        </p:grpSpPr>
        <p:sp>
          <p:nvSpPr>
            <p:cNvPr id="251" name="Google Shape;251;p35"/>
            <p:cNvSpPr/>
            <p:nvPr/>
          </p:nvSpPr>
          <p:spPr>
            <a:xfrm>
              <a:off x="9313100" y="8430275"/>
              <a:ext cx="1781100" cy="390600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55"/>
            </a:p>
          </p:txBody>
        </p:sp>
        <p:pic>
          <p:nvPicPr>
            <p:cNvPr id="252" name="Google Shape;252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313088" y="8430263"/>
              <a:ext cx="1781175" cy="390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890127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E63F318-C4DE-AC4C-A0A0-34595D990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A31681-E780-E14B-BDB1-C868595DD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F08258-F0E1-2349-8673-ABF66179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59CB93-8530-6440-B939-A4A78C363F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63C5D5-07C2-BE43-826E-A6AF7634F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830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Rectangle 95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A5A930D-5005-7145-A424-EA6AA71F19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1041" r="1895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322" name="Google Shape;322;p48"/>
          <p:cNvSpPr txBox="1">
            <a:spLocks noGrp="1"/>
          </p:cNvSpPr>
          <p:nvPr>
            <p:ph type="title" idx="2"/>
          </p:nvPr>
        </p:nvSpPr>
        <p:spPr>
          <a:xfrm>
            <a:off x="1130609" y="1963583"/>
            <a:ext cx="10091738" cy="489441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1600"/>
            </a:pPr>
            <a:r>
              <a:rPr lang="en-US" sz="4000" dirty="0"/>
              <a:t>SENSCARE – GRUPO 1</a:t>
            </a:r>
            <a:br>
              <a:rPr lang="en-US" sz="4000" dirty="0"/>
            </a:br>
            <a:r>
              <a:rPr lang="en-US" sz="4000" dirty="0" err="1">
                <a:solidFill>
                  <a:schemeClr val="tx1"/>
                </a:solidFill>
              </a:rPr>
              <a:t>S</a:t>
            </a:r>
            <a:r>
              <a:rPr lang="en-US" sz="3200" dirty="0" err="1">
                <a:solidFill>
                  <a:schemeClr val="tx1"/>
                </a:solidFill>
              </a:rPr>
              <a:t>ENS</a:t>
            </a:r>
            <a:r>
              <a:rPr lang="en-US" sz="3200" dirty="0" err="1"/>
              <a:t>ores</a:t>
            </a:r>
            <a:r>
              <a:rPr lang="en-US" sz="3200" dirty="0"/>
              <a:t> para la </a:t>
            </a:r>
            <a:r>
              <a:rPr lang="en-US" sz="3200" dirty="0" err="1"/>
              <a:t>prevención</a:t>
            </a:r>
            <a:r>
              <a:rPr lang="en-US" sz="3200" dirty="0"/>
              <a:t> y </a:t>
            </a:r>
            <a:r>
              <a:rPr lang="en-US" sz="3200" dirty="0" err="1"/>
              <a:t>atención</a:t>
            </a:r>
            <a:r>
              <a:rPr lang="en-US" sz="3200" dirty="0"/>
              <a:t> de </a:t>
            </a:r>
            <a:r>
              <a:rPr lang="en-US" sz="3200" dirty="0" err="1"/>
              <a:t>CAídas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REsidentes</a:t>
            </a:r>
            <a:br>
              <a:rPr lang="en-US" sz="3600" dirty="0"/>
            </a:br>
            <a:br>
              <a:rPr lang="en-US" sz="3600" dirty="0"/>
            </a:br>
            <a:r>
              <a:rPr lang="en-US" sz="2400" dirty="0"/>
              <a:t>Itziar Uzqueda  - </a:t>
            </a:r>
            <a:r>
              <a:rPr lang="en-US" sz="2400" dirty="0" err="1"/>
              <a:t>Aimar</a:t>
            </a:r>
            <a:r>
              <a:rPr lang="en-US" sz="2400" dirty="0"/>
              <a:t> </a:t>
            </a:r>
            <a:r>
              <a:rPr lang="en-US" sz="2400" dirty="0" err="1"/>
              <a:t>Yeregui</a:t>
            </a:r>
            <a:br>
              <a:rPr lang="en-US" sz="2400" dirty="0"/>
            </a:br>
            <a:r>
              <a:rPr lang="en-US" sz="2400" dirty="0"/>
              <a:t>Mishell Cadena - Silvia </a:t>
            </a:r>
            <a:r>
              <a:rPr lang="en-US" sz="2400" dirty="0" err="1"/>
              <a:t>Astráin</a:t>
            </a:r>
            <a:r>
              <a:rPr lang="en-US" sz="2400" dirty="0"/>
              <a:t> (ADACEN)</a:t>
            </a:r>
            <a:br>
              <a:rPr lang="en-US" sz="2400" dirty="0"/>
            </a:br>
            <a:r>
              <a:rPr lang="en-US" sz="2400" dirty="0"/>
              <a:t>Sara (Centro San José)</a:t>
            </a:r>
            <a:br>
              <a:rPr lang="en-US" sz="6000" dirty="0"/>
            </a:br>
            <a:endParaRPr lang="en-US" sz="60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50F00F-80BB-460A-8745-882985311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45758BB5-70F4-40E5-B73A-6B487A9D04A6}"/>
              </a:ext>
            </a:extLst>
          </p:cNvPr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6CF433E-E878-4896-9268-D627D446B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914525"/>
            <a:ext cx="1144905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364;p49">
            <a:extLst>
              <a:ext uri="{FF2B5EF4-FFF2-40B4-BE49-F238E27FC236}">
                <a16:creationId xmlns:a16="http://schemas.microsoft.com/office/drawing/2014/main" id="{56996548-111E-4B85-B954-4E90EF16FD8D}"/>
              </a:ext>
            </a:extLst>
          </p:cNvPr>
          <p:cNvSpPr txBox="1">
            <a:spLocks/>
          </p:cNvSpPr>
          <p:nvPr/>
        </p:nvSpPr>
        <p:spPr>
          <a:xfrm>
            <a:off x="1262724" y="13064"/>
            <a:ext cx="7634758" cy="36330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6637" tIns="106637" rIns="106637" bIns="106637" rtlCol="0" anchor="t" anchorCtr="0">
            <a:noAutofit/>
          </a:bodyPr>
          <a:lstStyle>
            <a:lvl1pPr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1668" b="1" i="0" u="none" strike="noStrike" kern="1200" cap="none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600"/>
            </a:pPr>
            <a:r>
              <a:rPr lang="es-ES">
                <a:solidFill>
                  <a:schemeClr val="lt1"/>
                </a:solidFill>
              </a:rPr>
              <a:t>Propuesta 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3344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9"/>
          <p:cNvSpPr txBox="1">
            <a:spLocks noGrp="1"/>
          </p:cNvSpPr>
          <p:nvPr>
            <p:ph type="title" idx="2"/>
          </p:nvPr>
        </p:nvSpPr>
        <p:spPr>
          <a:xfrm>
            <a:off x="1262724" y="13064"/>
            <a:ext cx="7634758" cy="363303"/>
          </a:xfrm>
          <a:prstGeom prst="rect">
            <a:avLst/>
          </a:prstGeom>
        </p:spPr>
        <p:txBody>
          <a:bodyPr spcFirstLastPara="1" vert="horz" wrap="square" lIns="106637" tIns="106637" rIns="106637" bIns="106637" rtlCol="0" anchor="t" anchorCtr="0">
            <a:noAutofit/>
          </a:bodyPr>
          <a:lstStyle/>
          <a:p>
            <a:pPr>
              <a:buClr>
                <a:schemeClr val="dk1"/>
              </a:buClr>
              <a:buSzPts val="1600"/>
            </a:pPr>
            <a:r>
              <a:rPr lang="es-ES" dirty="0">
                <a:solidFill>
                  <a:schemeClr val="lt1"/>
                </a:solidFill>
              </a:rPr>
              <a:t>Propuesta 2</a:t>
            </a:r>
            <a:endParaRPr lang="es-E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27C5D15-DC67-48A6-BC12-0F430041A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621" y="2172133"/>
            <a:ext cx="4730405" cy="3791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2B65E49-0565-4A03-BE47-B55CC45A0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30" y="1038139"/>
            <a:ext cx="5981079" cy="294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50F00F-80BB-460A-8745-882985311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CB8121C3-20EF-4671-B28C-2367CA27BAFE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45758BB5-70F4-40E5-B73A-6B487A9D04A6}"/>
              </a:ext>
            </a:extLst>
          </p:cNvPr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s-ES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0E912BD1-492B-4F2E-BF34-2B331A436D90}"/>
              </a:ext>
            </a:extLst>
          </p:cNvPr>
          <p:cNvGrpSpPr/>
          <p:nvPr/>
        </p:nvGrpSpPr>
        <p:grpSpPr>
          <a:xfrm>
            <a:off x="3045889" y="2163423"/>
            <a:ext cx="5731840" cy="3895655"/>
            <a:chOff x="3045889" y="2163423"/>
            <a:chExt cx="5731840" cy="3895655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2FD80DD-5039-4A50-B4AE-53CF3975FE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5889" y="2163423"/>
              <a:ext cx="5591175" cy="3448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DE9B85FD-1685-4B60-8677-168407041E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3829" y="2401478"/>
              <a:ext cx="4533900" cy="3657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34058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9"/>
          <p:cNvSpPr txBox="1">
            <a:spLocks noGrp="1"/>
          </p:cNvSpPr>
          <p:nvPr>
            <p:ph type="title" idx="2"/>
          </p:nvPr>
        </p:nvSpPr>
        <p:spPr>
          <a:xfrm>
            <a:off x="1262724" y="13064"/>
            <a:ext cx="7634758" cy="363303"/>
          </a:xfrm>
          <a:prstGeom prst="rect">
            <a:avLst/>
          </a:prstGeom>
        </p:spPr>
        <p:txBody>
          <a:bodyPr spcFirstLastPara="1" vert="horz" wrap="square" lIns="106637" tIns="106637" rIns="106637" bIns="106637" rtlCol="0" anchor="t" anchorCtr="0">
            <a:noAutofit/>
          </a:bodyPr>
          <a:lstStyle/>
          <a:p>
            <a:pPr>
              <a:buClr>
                <a:schemeClr val="dk1"/>
              </a:buClr>
              <a:buSzPts val="1600"/>
            </a:pPr>
            <a:r>
              <a:rPr lang="es-ES" dirty="0">
                <a:solidFill>
                  <a:schemeClr val="lt1"/>
                </a:solidFill>
              </a:rPr>
              <a:t>Propuesta 2</a:t>
            </a:r>
            <a:endParaRPr dirty="0"/>
          </a:p>
        </p:txBody>
      </p:sp>
      <p:sp>
        <p:nvSpPr>
          <p:cNvPr id="365" name="Google Shape;365;p49"/>
          <p:cNvSpPr txBox="1"/>
          <p:nvPr/>
        </p:nvSpPr>
        <p:spPr>
          <a:xfrm>
            <a:off x="1593242" y="725376"/>
            <a:ext cx="1018712" cy="31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46" tIns="11546" rIns="11546" bIns="11546" anchor="ctr" anchorCtr="0">
            <a:spAutoFit/>
          </a:bodyPr>
          <a:lstStyle/>
          <a:p>
            <a:pPr algn="ctr"/>
            <a:r>
              <a:rPr lang="es-ES" sz="1924" b="1"/>
              <a:t>RETO:</a:t>
            </a:r>
            <a:endParaRPr sz="1924" b="1"/>
          </a:p>
        </p:txBody>
      </p:sp>
      <p:sp>
        <p:nvSpPr>
          <p:cNvPr id="366" name="Google Shape;366;p49"/>
          <p:cNvSpPr txBox="1"/>
          <p:nvPr/>
        </p:nvSpPr>
        <p:spPr>
          <a:xfrm>
            <a:off x="5577087" y="754999"/>
            <a:ext cx="1745703" cy="260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46" tIns="11546" rIns="11546" bIns="11546" anchor="ctr" anchorCtr="0">
            <a:spAutoFit/>
          </a:bodyPr>
          <a:lstStyle/>
          <a:p>
            <a:pPr algn="r"/>
            <a:r>
              <a:rPr lang="es-ES" sz="1539" b="1"/>
              <a:t>Perfil del usuario:</a:t>
            </a:r>
            <a:endParaRPr sz="1539" b="1"/>
          </a:p>
        </p:txBody>
      </p:sp>
      <p:sp>
        <p:nvSpPr>
          <p:cNvPr id="367" name="Google Shape;367;p49"/>
          <p:cNvSpPr txBox="1"/>
          <p:nvPr/>
        </p:nvSpPr>
        <p:spPr>
          <a:xfrm>
            <a:off x="7390460" y="754963"/>
            <a:ext cx="3231245" cy="240428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1546" tIns="11546" rIns="11546" bIns="11546" anchor="ctr" anchorCtr="0">
            <a:spAutoFit/>
          </a:bodyPr>
          <a:lstStyle/>
          <a:p>
            <a:r>
              <a:rPr lang="es-ES" sz="1411" b="1"/>
              <a:t>Geriatría</a:t>
            </a:r>
            <a:endParaRPr sz="1411" b="1"/>
          </a:p>
        </p:txBody>
      </p:sp>
      <p:sp>
        <p:nvSpPr>
          <p:cNvPr id="368" name="Google Shape;368;p49"/>
          <p:cNvSpPr/>
          <p:nvPr/>
        </p:nvSpPr>
        <p:spPr>
          <a:xfrm>
            <a:off x="1521274" y="1121051"/>
            <a:ext cx="1756672" cy="85726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539" b="1"/>
              <a:t>ETAPAS</a:t>
            </a:r>
            <a:endParaRPr sz="1539" b="1"/>
          </a:p>
        </p:txBody>
      </p:sp>
      <p:sp>
        <p:nvSpPr>
          <p:cNvPr id="369" name="Google Shape;369;p49"/>
          <p:cNvSpPr/>
          <p:nvPr/>
        </p:nvSpPr>
        <p:spPr>
          <a:xfrm>
            <a:off x="3357244" y="1178780"/>
            <a:ext cx="2219845" cy="741808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EVALUACIÓN INICIAL DE FRAGILIDAD</a:t>
            </a:r>
            <a:endParaRPr sz="1155" b="1"/>
          </a:p>
        </p:txBody>
      </p:sp>
      <p:sp>
        <p:nvSpPr>
          <p:cNvPr id="370" name="Google Shape;370;p49"/>
          <p:cNvSpPr/>
          <p:nvPr/>
        </p:nvSpPr>
        <p:spPr>
          <a:xfrm>
            <a:off x="5764929" y="1188097"/>
            <a:ext cx="2563521" cy="741808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marL="293248"/>
            <a:r>
              <a:rPr lang="es-ES" sz="1155" b="1"/>
              <a:t>PROGRAMACIÓN DE LA TERAPIA</a:t>
            </a:r>
            <a:endParaRPr sz="1155" b="1"/>
          </a:p>
        </p:txBody>
      </p:sp>
      <p:sp>
        <p:nvSpPr>
          <p:cNvPr id="371" name="Google Shape;371;p49"/>
          <p:cNvSpPr/>
          <p:nvPr/>
        </p:nvSpPr>
        <p:spPr>
          <a:xfrm>
            <a:off x="8516297" y="1188097"/>
            <a:ext cx="1928603" cy="741808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 dirty="0"/>
              <a:t> EVALUACIÓN DE SEGUIMIENTO</a:t>
            </a:r>
            <a:endParaRPr sz="1155" b="1" dirty="0"/>
          </a:p>
        </p:txBody>
      </p:sp>
      <p:sp>
        <p:nvSpPr>
          <p:cNvPr id="372" name="Google Shape;372;p49"/>
          <p:cNvSpPr/>
          <p:nvPr/>
        </p:nvSpPr>
        <p:spPr>
          <a:xfrm>
            <a:off x="1539009" y="2606977"/>
            <a:ext cx="1509980" cy="670418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EXPECTATIVAS PERSONA USUARIA</a:t>
            </a:r>
            <a:endParaRPr sz="1155" b="1"/>
          </a:p>
        </p:txBody>
      </p:sp>
      <p:sp>
        <p:nvSpPr>
          <p:cNvPr id="373" name="Google Shape;373;p49"/>
          <p:cNvSpPr/>
          <p:nvPr/>
        </p:nvSpPr>
        <p:spPr>
          <a:xfrm>
            <a:off x="1539009" y="4041798"/>
            <a:ext cx="1509980" cy="670418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EMOCIONES </a:t>
            </a:r>
            <a:endParaRPr sz="1155" b="1"/>
          </a:p>
        </p:txBody>
      </p:sp>
      <p:sp>
        <p:nvSpPr>
          <p:cNvPr id="374" name="Google Shape;374;p49"/>
          <p:cNvSpPr/>
          <p:nvPr/>
        </p:nvSpPr>
        <p:spPr>
          <a:xfrm>
            <a:off x="1540688" y="4807115"/>
            <a:ext cx="1509595" cy="670418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PERSONAS</a:t>
            </a:r>
            <a:endParaRPr sz="1155" b="1"/>
          </a:p>
        </p:txBody>
      </p:sp>
      <p:sp>
        <p:nvSpPr>
          <p:cNvPr id="375" name="Google Shape;375;p49"/>
          <p:cNvSpPr/>
          <p:nvPr/>
        </p:nvSpPr>
        <p:spPr>
          <a:xfrm>
            <a:off x="1540693" y="5476618"/>
            <a:ext cx="1509595" cy="670418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TECNOLOGÍAS</a:t>
            </a:r>
            <a:endParaRPr sz="1155" b="1"/>
          </a:p>
        </p:txBody>
      </p:sp>
      <p:sp>
        <p:nvSpPr>
          <p:cNvPr id="376" name="Google Shape;376;p49"/>
          <p:cNvSpPr/>
          <p:nvPr/>
        </p:nvSpPr>
        <p:spPr>
          <a:xfrm>
            <a:off x="3419467" y="2606977"/>
            <a:ext cx="2206183" cy="670418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MEJORAR LA CAPACIDAD FUNCIONAL</a:t>
            </a:r>
            <a:endParaRPr sz="1155" b="1"/>
          </a:p>
        </p:txBody>
      </p:sp>
      <p:sp>
        <p:nvSpPr>
          <p:cNvPr id="377" name="Google Shape;377;p49"/>
          <p:cNvSpPr/>
          <p:nvPr/>
        </p:nvSpPr>
        <p:spPr>
          <a:xfrm>
            <a:off x="5799406" y="2592953"/>
            <a:ext cx="2563713" cy="670418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s-ES" sz="1155" b="1">
                <a:solidFill>
                  <a:schemeClr val="dk1"/>
                </a:solidFill>
              </a:rPr>
              <a:t>MEJORAR LA CAPACIDAD FUNCIONAL</a:t>
            </a:r>
            <a:endParaRPr sz="1155" b="1">
              <a:solidFill>
                <a:schemeClr val="dk1"/>
              </a:solidFill>
            </a:endParaRPr>
          </a:p>
        </p:txBody>
      </p:sp>
      <p:sp>
        <p:nvSpPr>
          <p:cNvPr id="378" name="Google Shape;378;p49"/>
          <p:cNvSpPr/>
          <p:nvPr/>
        </p:nvSpPr>
        <p:spPr>
          <a:xfrm>
            <a:off x="8542721" y="2612446"/>
            <a:ext cx="1902180" cy="642131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 dirty="0"/>
              <a:t>HABER MEJORADO CON RESPECTO A LA MEDICIÓN ANTERIOR</a:t>
            </a:r>
            <a:endParaRPr sz="1155" b="1" dirty="0"/>
          </a:p>
        </p:txBody>
      </p:sp>
      <p:sp>
        <p:nvSpPr>
          <p:cNvPr id="379" name="Google Shape;379;p49"/>
          <p:cNvSpPr/>
          <p:nvPr/>
        </p:nvSpPr>
        <p:spPr>
          <a:xfrm>
            <a:off x="3419467" y="4071384"/>
            <a:ext cx="2206183" cy="670418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MOTIVACIÓN</a:t>
            </a:r>
            <a:endParaRPr sz="1155" b="1"/>
          </a:p>
        </p:txBody>
      </p:sp>
      <p:sp>
        <p:nvSpPr>
          <p:cNvPr id="380" name="Google Shape;380;p49"/>
          <p:cNvSpPr/>
          <p:nvPr/>
        </p:nvSpPr>
        <p:spPr>
          <a:xfrm>
            <a:off x="5799406" y="4057357"/>
            <a:ext cx="2563713" cy="670418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INTERÉS Y CURIOSIDAD</a:t>
            </a:r>
            <a:endParaRPr sz="1155" b="1"/>
          </a:p>
        </p:txBody>
      </p:sp>
      <p:sp>
        <p:nvSpPr>
          <p:cNvPr id="381" name="Google Shape;381;p49"/>
          <p:cNvSpPr/>
          <p:nvPr/>
        </p:nvSpPr>
        <p:spPr>
          <a:xfrm>
            <a:off x="8542721" y="4076852"/>
            <a:ext cx="1902180" cy="642131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EXPECTACIÓN</a:t>
            </a:r>
            <a:endParaRPr sz="1155" b="1"/>
          </a:p>
        </p:txBody>
      </p:sp>
      <p:sp>
        <p:nvSpPr>
          <p:cNvPr id="382" name="Google Shape;382;p49"/>
          <p:cNvSpPr/>
          <p:nvPr/>
        </p:nvSpPr>
        <p:spPr>
          <a:xfrm>
            <a:off x="3421128" y="4807115"/>
            <a:ext cx="2205990" cy="670418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PROFESIONAL,</a:t>
            </a:r>
            <a:endParaRPr sz="1155" b="1"/>
          </a:p>
          <a:p>
            <a:pPr algn="ctr"/>
            <a:r>
              <a:rPr lang="es-ES" sz="1155" b="1"/>
              <a:t>PERSONA USUARIA Y FAMILIARES</a:t>
            </a:r>
            <a:endParaRPr sz="1155" b="1"/>
          </a:p>
        </p:txBody>
      </p:sp>
      <p:sp>
        <p:nvSpPr>
          <p:cNvPr id="383" name="Google Shape;383;p49"/>
          <p:cNvSpPr/>
          <p:nvPr/>
        </p:nvSpPr>
        <p:spPr>
          <a:xfrm>
            <a:off x="5800288" y="4793087"/>
            <a:ext cx="2563521" cy="670418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>
                <a:solidFill>
                  <a:schemeClr val="dk1"/>
                </a:solidFill>
              </a:rPr>
              <a:t>PROFESIONAL,</a:t>
            </a:r>
            <a:endParaRPr sz="1155" b="1">
              <a:solidFill>
                <a:schemeClr val="dk1"/>
              </a:solidFill>
            </a:endParaRPr>
          </a:p>
          <a:p>
            <a:pPr algn="ctr"/>
            <a:r>
              <a:rPr lang="es-ES" sz="1155" b="1">
                <a:solidFill>
                  <a:schemeClr val="dk1"/>
                </a:solidFill>
              </a:rPr>
              <a:t>PERSONA USUARIA Y FAMILIARES</a:t>
            </a:r>
            <a:endParaRPr sz="1155" b="1"/>
          </a:p>
        </p:txBody>
      </p:sp>
      <p:sp>
        <p:nvSpPr>
          <p:cNvPr id="384" name="Google Shape;384;p49"/>
          <p:cNvSpPr/>
          <p:nvPr/>
        </p:nvSpPr>
        <p:spPr>
          <a:xfrm>
            <a:off x="8542975" y="4812583"/>
            <a:ext cx="1901970" cy="642131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>
                <a:solidFill>
                  <a:schemeClr val="dk1"/>
                </a:solidFill>
              </a:rPr>
              <a:t>PROFESIONAL,</a:t>
            </a:r>
            <a:endParaRPr sz="1155" b="1">
              <a:solidFill>
                <a:schemeClr val="dk1"/>
              </a:solidFill>
            </a:endParaRPr>
          </a:p>
          <a:p>
            <a:pPr algn="ctr"/>
            <a:r>
              <a:rPr lang="es-ES" sz="1155" b="1">
                <a:solidFill>
                  <a:schemeClr val="dk1"/>
                </a:solidFill>
              </a:rPr>
              <a:t>PERSONA USUARIA Y FAMILIARES</a:t>
            </a:r>
            <a:endParaRPr sz="1155" b="1"/>
          </a:p>
        </p:txBody>
      </p:sp>
      <p:sp>
        <p:nvSpPr>
          <p:cNvPr id="385" name="Google Shape;385;p49"/>
          <p:cNvSpPr/>
          <p:nvPr/>
        </p:nvSpPr>
        <p:spPr>
          <a:xfrm>
            <a:off x="3410118" y="5493969"/>
            <a:ext cx="2205990" cy="906831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marL="293248" algn="ctr"/>
            <a:r>
              <a:rPr lang="es-ES" sz="1155" b="1" dirty="0">
                <a:solidFill>
                  <a:schemeClr val="dk1"/>
                </a:solidFill>
              </a:rPr>
              <a:t>SENSORES INERCIALES Y SOFTWARE DE RECOGIDA DE DATOS.</a:t>
            </a:r>
            <a:endParaRPr sz="1155" b="1" dirty="0">
              <a:solidFill>
                <a:schemeClr val="dk1"/>
              </a:solidFill>
            </a:endParaRPr>
          </a:p>
        </p:txBody>
      </p:sp>
      <p:sp>
        <p:nvSpPr>
          <p:cNvPr id="387" name="Google Shape;387;p49"/>
          <p:cNvSpPr/>
          <p:nvPr/>
        </p:nvSpPr>
        <p:spPr>
          <a:xfrm>
            <a:off x="8536976" y="5499437"/>
            <a:ext cx="1945630" cy="642131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marL="293248" algn="ctr">
              <a:buClr>
                <a:schemeClr val="dk1"/>
              </a:buClr>
              <a:buSzPts val="1100"/>
            </a:pPr>
            <a:r>
              <a:rPr lang="es-ES" sz="1200" b="1" dirty="0">
                <a:solidFill>
                  <a:schemeClr val="dk1"/>
                </a:solidFill>
              </a:rPr>
              <a:t>SENSORES INERCIALES Y SOFTWARE DE RECOGIDA DE DATOS.</a:t>
            </a:r>
            <a:endParaRPr sz="1200" b="1" dirty="0"/>
          </a:p>
        </p:txBody>
      </p:sp>
      <p:sp>
        <p:nvSpPr>
          <p:cNvPr id="388" name="Google Shape;388;p49"/>
          <p:cNvSpPr txBox="1"/>
          <p:nvPr/>
        </p:nvSpPr>
        <p:spPr>
          <a:xfrm>
            <a:off x="2526821" y="754999"/>
            <a:ext cx="2841386" cy="260177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1546" tIns="11546" rIns="11546" bIns="11546" anchor="ctr" anchorCtr="0">
            <a:spAutoFit/>
          </a:bodyPr>
          <a:lstStyle/>
          <a:p>
            <a:pPr algn="ctr"/>
            <a:r>
              <a:rPr lang="es-ES" sz="1539" b="1" dirty="0" err="1"/>
              <a:t>SensCare</a:t>
            </a:r>
            <a:r>
              <a:rPr lang="es-ES" sz="1539" b="1" dirty="0"/>
              <a:t> : </a:t>
            </a:r>
            <a:r>
              <a:rPr lang="es-ES" sz="1539" b="1" dirty="0" err="1"/>
              <a:t>FrailCare</a:t>
            </a:r>
            <a:endParaRPr sz="1539" b="1" dirty="0"/>
          </a:p>
        </p:txBody>
      </p:sp>
      <p:pic>
        <p:nvPicPr>
          <p:cNvPr id="393" name="Google Shape;39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5438" y="3326102"/>
            <a:ext cx="400212" cy="319429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49"/>
          <p:cNvSpPr txBox="1"/>
          <p:nvPr/>
        </p:nvSpPr>
        <p:spPr>
          <a:xfrm>
            <a:off x="5627046" y="474856"/>
            <a:ext cx="1745703" cy="260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46" tIns="11546" rIns="11546" bIns="11546" anchor="ctr" anchorCtr="0">
            <a:spAutoFit/>
          </a:bodyPr>
          <a:lstStyle/>
          <a:p>
            <a:pPr algn="r"/>
            <a:r>
              <a:rPr lang="es-ES" sz="1539" b="1"/>
              <a:t>Grupo:</a:t>
            </a:r>
            <a:endParaRPr sz="1539" b="1"/>
          </a:p>
        </p:txBody>
      </p:sp>
      <p:sp>
        <p:nvSpPr>
          <p:cNvPr id="395" name="Google Shape;395;p49"/>
          <p:cNvSpPr txBox="1"/>
          <p:nvPr/>
        </p:nvSpPr>
        <p:spPr>
          <a:xfrm>
            <a:off x="7390461" y="474856"/>
            <a:ext cx="3408086" cy="260177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1546" tIns="11546" rIns="11546" bIns="11546" anchor="ctr" anchorCtr="0">
            <a:spAutoFit/>
          </a:bodyPr>
          <a:lstStyle/>
          <a:p>
            <a:r>
              <a:rPr lang="es-ES" sz="1539" b="1"/>
              <a:t>1 (Mishell, Silvia, Aimar, Sara, Itziar)</a:t>
            </a:r>
            <a:endParaRPr sz="1539" b="1"/>
          </a:p>
        </p:txBody>
      </p:sp>
      <p:sp>
        <p:nvSpPr>
          <p:cNvPr id="396" name="Google Shape;396;p49"/>
          <p:cNvSpPr/>
          <p:nvPr/>
        </p:nvSpPr>
        <p:spPr>
          <a:xfrm>
            <a:off x="1539009" y="3340127"/>
            <a:ext cx="1509980" cy="670418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EXPECTATIVAS</a:t>
            </a:r>
            <a:endParaRPr sz="1155" b="1"/>
          </a:p>
          <a:p>
            <a:pPr algn="ctr"/>
            <a:r>
              <a:rPr lang="es-ES" sz="1155" b="1"/>
              <a:t>PROFESIONAL</a:t>
            </a:r>
            <a:endParaRPr sz="1155" b="1"/>
          </a:p>
        </p:txBody>
      </p:sp>
      <p:sp>
        <p:nvSpPr>
          <p:cNvPr id="397" name="Google Shape;397;p49"/>
          <p:cNvSpPr/>
          <p:nvPr/>
        </p:nvSpPr>
        <p:spPr>
          <a:xfrm>
            <a:off x="3419467" y="3340127"/>
            <a:ext cx="2206183" cy="670418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EVALUACIÓN Y CLASIFICACIÓN OBJETIVA DE LA PERSONA</a:t>
            </a:r>
            <a:endParaRPr sz="1155" b="1"/>
          </a:p>
        </p:txBody>
      </p:sp>
      <p:sp>
        <p:nvSpPr>
          <p:cNvPr id="398" name="Google Shape;398;p49"/>
          <p:cNvSpPr/>
          <p:nvPr/>
        </p:nvSpPr>
        <p:spPr>
          <a:xfrm>
            <a:off x="5799406" y="3326101"/>
            <a:ext cx="2563713" cy="670418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s-ES" sz="1155" b="1">
                <a:solidFill>
                  <a:schemeClr val="dk1"/>
                </a:solidFill>
              </a:rPr>
              <a:t>PROPONER TERAPIAS PERSONALIZADAS</a:t>
            </a:r>
            <a:endParaRPr sz="1155" b="1">
              <a:solidFill>
                <a:schemeClr val="dk1"/>
              </a:solidFill>
            </a:endParaRPr>
          </a:p>
          <a:p>
            <a:pPr marL="293248"/>
            <a:endParaRPr sz="1155" b="1"/>
          </a:p>
        </p:txBody>
      </p:sp>
      <p:sp>
        <p:nvSpPr>
          <p:cNvPr id="399" name="Google Shape;399;p49"/>
          <p:cNvSpPr/>
          <p:nvPr/>
        </p:nvSpPr>
        <p:spPr>
          <a:xfrm>
            <a:off x="8542721" y="3345595"/>
            <a:ext cx="1902180" cy="642131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marL="293248">
              <a:buClr>
                <a:schemeClr val="dk1"/>
              </a:buClr>
              <a:buSzPts val="1100"/>
            </a:pPr>
            <a:r>
              <a:rPr lang="es-ES" sz="1155" b="1">
                <a:solidFill>
                  <a:schemeClr val="dk1"/>
                </a:solidFill>
              </a:rPr>
              <a:t>VALIDACIÓN DE LA TERAPIA</a:t>
            </a:r>
            <a:endParaRPr sz="1155" b="1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737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9"/>
          <p:cNvSpPr txBox="1">
            <a:spLocks noGrp="1"/>
          </p:cNvSpPr>
          <p:nvPr>
            <p:ph type="title" idx="2"/>
          </p:nvPr>
        </p:nvSpPr>
        <p:spPr>
          <a:xfrm>
            <a:off x="1262724" y="13064"/>
            <a:ext cx="7634758" cy="363303"/>
          </a:xfrm>
          <a:prstGeom prst="rect">
            <a:avLst/>
          </a:prstGeom>
        </p:spPr>
        <p:txBody>
          <a:bodyPr spcFirstLastPara="1" vert="horz" wrap="square" lIns="106637" tIns="106637" rIns="106637" bIns="106637" rtlCol="0" anchor="t" anchorCtr="0">
            <a:noAutofit/>
          </a:bodyPr>
          <a:lstStyle/>
          <a:p>
            <a:pPr>
              <a:buClr>
                <a:schemeClr val="dk1"/>
              </a:buClr>
              <a:buSzPts val="1600"/>
            </a:pPr>
            <a:r>
              <a:rPr lang="es-ES" dirty="0">
                <a:solidFill>
                  <a:schemeClr val="lt1"/>
                </a:solidFill>
              </a:rPr>
              <a:t>Propuesta 2</a:t>
            </a:r>
            <a:endParaRPr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AAE4D8D-B319-994B-B191-ABACC4733F87}"/>
              </a:ext>
            </a:extLst>
          </p:cNvPr>
          <p:cNvSpPr txBox="1"/>
          <p:nvPr/>
        </p:nvSpPr>
        <p:spPr>
          <a:xfrm>
            <a:off x="3796099" y="2767280"/>
            <a:ext cx="45998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/>
              <a:t>MUCHAS 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32695002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169</Words>
  <Application>Microsoft Office PowerPoint</Application>
  <PresentationFormat>Panorámica</PresentationFormat>
  <Paragraphs>40</Paragraphs>
  <Slides>6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Trebuchet MS</vt:lpstr>
      <vt:lpstr>Tema de Office</vt:lpstr>
      <vt:lpstr>SENSCARE – GRUPO 1 SENSores para la prevención y atención de CAídas en REsidentes  Itziar Uzqueda  - Aimar Yeregui Mishell Cadena - Silvia Astráin (ADACEN) Sara (Centro San José) </vt:lpstr>
      <vt:lpstr>Presentación de PowerPoint</vt:lpstr>
      <vt:lpstr>Propuesta 2</vt:lpstr>
      <vt:lpstr>Presentación de PowerPoint</vt:lpstr>
      <vt:lpstr>Propuesta 2</vt:lpstr>
      <vt:lpstr>Propuesta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Itziar Uzqueda Esteban</dc:creator>
  <cp:lastModifiedBy>Carlos Urtasun Estanga</cp:lastModifiedBy>
  <cp:revision>10</cp:revision>
  <dcterms:created xsi:type="dcterms:W3CDTF">2022-02-17T12:24:48Z</dcterms:created>
  <dcterms:modified xsi:type="dcterms:W3CDTF">2022-04-08T08:31:33Z</dcterms:modified>
</cp:coreProperties>
</file>