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0" r:id="rId2"/>
    <p:sldId id="267" r:id="rId3"/>
    <p:sldId id="271" r:id="rId4"/>
    <p:sldId id="273" r:id="rId5"/>
    <p:sldId id="274" r:id="rId6"/>
    <p:sldId id="275" r:id="rId7"/>
    <p:sldId id="276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648"/>
  </p:normalViewPr>
  <p:slideViewPr>
    <p:cSldViewPr snapToGrid="0" snapToObjects="1">
      <p:cViewPr varScale="1">
        <p:scale>
          <a:sx n="68" d="100"/>
          <a:sy n="68" d="100"/>
        </p:scale>
        <p:origin x="624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BD6BE23-FFE2-43A5-9C9C-38AF708672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6FC40D6-5ADE-4E07-9307-360502D818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271A4-36D8-4343-9E0C-DF4A6CA4D911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657DC6-D619-4C42-8217-AA986889D0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E1F6D2A-6609-4DBC-8A5B-B53D2C86E6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4EAD7-A551-41F5-8174-E45A2CCB81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22944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3EFC8-3C13-064B-A72B-0A38AE7C7352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1EA366-DCDB-0D4C-8AD5-76BCEE9CF8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69302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05c54bf2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105c54bf2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05c54bf2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105c54bf2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5421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1599ab6d7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11599ab6d7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1671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CD26B-379F-AE45-A37D-025D49A529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9276FA-0F04-394A-B785-09F9E28F2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47114D-1E0B-5E42-B670-3E0BEEB87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006565-344A-2940-99C4-8059FB441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FB7433-4C76-6E40-843D-90DCC246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149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55EC02-607D-3C46-A698-EAFA39EAA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889862-764E-5046-97E0-F74E545CB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7BCD24-93A6-0C46-904F-A136221FF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781E85-8A88-3344-88DE-E54E65B77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BC4044-455E-D649-8330-5C0C9773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2595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C6BA38-37D5-D243-80FE-B85A2DFFF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48DE8C-7B5E-3540-B404-75C1433C4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412FF7-699C-CF43-ABD8-80D03EBB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E8999E-F69E-1149-A4FE-29133CF5E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E4E6A0-07F2-224E-BB2E-255472513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511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ECF6CF-F79F-8B4F-8AFF-D04CF550B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E703CC-2F8D-8B4C-B21C-3DCE90E6C5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96E3CD8-FD2E-3D4B-8CD9-A1BBCB8CC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7DC329-EE5D-5E41-8BD4-51858DECF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D6DDBA-EE89-BB4C-ACB8-15D8276B0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90653F-BE55-CE45-9D0B-31AB4459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105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820A5A-1F7D-2640-A69D-8648DF14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BCDBAB-0439-2948-9DF9-5D1A30E4B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2EA6F4-A239-0545-9854-ED3B128B18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67EB5-7589-434B-8982-C4F78F40F6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5201B37-475E-C74D-8FDB-8B65D8EC7E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76E5483-AEDD-A04D-8581-A6DCD6BBA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E196B1-2C19-4D4C-94FF-35497E80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AA5A505-B3D8-2740-BA26-26711F11F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5913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43C53-AEFE-D04D-B95A-DC3E3AE5A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B0AE62-2916-B04F-BB36-45F8FB04B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C392C07-F012-8943-BBAD-EE1DBD5D3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738845-4755-F74A-9FD9-64053CF57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407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1F5DB3-BC2E-D24A-8301-009456D57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7FD40B0-AAC8-B84C-B024-7AA4FE9FD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6CA97D1-D5F8-394F-9B44-F446BE2E6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6182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A53C0-1DAA-C94F-B390-A0D5A6259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28B589-862A-6041-BD32-B55214D6C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8DEB7B-8827-CB4B-ACA3-12A74DB9D2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56236C-0A71-ED48-8C26-02C5EC930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D8F511-5AD3-0F4F-98DC-5DC17708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C379EB-3FE2-A44E-ADD8-53BA9A1FF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7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5CDD40-D5F0-4D4F-AB3A-66504D4A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203E21A-D991-2048-960F-BAF3015C57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00A95A-7543-344F-BF28-70FC91296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486C4C-DB71-4345-B899-7EECD0E82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F23585-3C3B-C440-9DA7-7AD9FD282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6F99FE-29C8-134F-A82B-99B5C92E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424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BE4C77-4191-5346-A31A-28B081F36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D89939-E6F8-C24B-8FB1-63AE3C49B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7A7ED4-F6B4-894A-9F57-76D8AFF6B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9CEEB9-2E88-854E-ACBF-C4ED0FA62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3D29E3-D8F0-0044-B031-7730B54A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450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37D22A-9585-014B-8C30-5235196790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F99E7F6-842B-7048-9720-C010A265ED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FCF639-4E8A-5241-90A0-C462BF12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AE332C-F939-9A43-ACB4-90E1975C1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D5B83E-C8C9-304E-AABD-7EC101C86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626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">
  <p:cSld name="Propuesta Beesy - Contenido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/>
          <p:nvPr/>
        </p:nvSpPr>
        <p:spPr>
          <a:xfrm>
            <a:off x="-33470" y="-13562"/>
            <a:ext cx="12260260" cy="473564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84011" tIns="84011" rIns="84011" bIns="8401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2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5"/>
          <p:cNvSpPr txBox="1">
            <a:spLocks noGrp="1"/>
          </p:cNvSpPr>
          <p:nvPr>
            <p:ph type="title"/>
          </p:nvPr>
        </p:nvSpPr>
        <p:spPr>
          <a:xfrm>
            <a:off x="415548" y="558595"/>
            <a:ext cx="11361062" cy="763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426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3" name="Google Shape;243;p35"/>
          <p:cNvSpPr txBox="1">
            <a:spLocks noGrp="1"/>
          </p:cNvSpPr>
          <p:nvPr>
            <p:ph type="title" idx="2"/>
          </p:nvPr>
        </p:nvSpPr>
        <p:spPr>
          <a:xfrm>
            <a:off x="19727" y="13064"/>
            <a:ext cx="9598226" cy="363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1668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Google Shape;244;p35"/>
          <p:cNvSpPr txBox="1">
            <a:spLocks noGrp="1"/>
          </p:cNvSpPr>
          <p:nvPr>
            <p:ph type="title" idx="3"/>
          </p:nvPr>
        </p:nvSpPr>
        <p:spPr>
          <a:xfrm>
            <a:off x="415548" y="1476011"/>
            <a:ext cx="11275908" cy="4135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218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333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" name="Google Shape;245;p35"/>
          <p:cNvSpPr/>
          <p:nvPr/>
        </p:nvSpPr>
        <p:spPr>
          <a:xfrm>
            <a:off x="601147" y="6196093"/>
            <a:ext cx="451656" cy="359262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84011" tIns="84011" rIns="84011" bIns="84011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28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446306" y="6118730"/>
            <a:ext cx="730826" cy="524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637" tIns="105851" rIns="106637" bIns="10663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83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83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47" name="Google Shape;247;p35"/>
          <p:cNvGrpSpPr/>
          <p:nvPr/>
        </p:nvGrpSpPr>
        <p:grpSpPr>
          <a:xfrm>
            <a:off x="9361411" y="6255834"/>
            <a:ext cx="829588" cy="250541"/>
            <a:chOff x="2105750" y="8739975"/>
            <a:chExt cx="1028775" cy="390600"/>
          </a:xfrm>
        </p:grpSpPr>
        <p:sp>
          <p:nvSpPr>
            <p:cNvPr id="248" name="Google Shape;248;p35"/>
            <p:cNvSpPr/>
            <p:nvPr/>
          </p:nvSpPr>
          <p:spPr>
            <a:xfrm>
              <a:off x="2105825" y="8739975"/>
              <a:ext cx="1028700" cy="3906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55"/>
            </a:p>
          </p:txBody>
        </p:sp>
        <p:pic>
          <p:nvPicPr>
            <p:cNvPr id="249" name="Google Shape;249;p3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05750" y="8740025"/>
              <a:ext cx="1028700" cy="390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0" name="Google Shape;250;p35"/>
          <p:cNvGrpSpPr/>
          <p:nvPr/>
        </p:nvGrpSpPr>
        <p:grpSpPr>
          <a:xfrm>
            <a:off x="10340291" y="6255831"/>
            <a:ext cx="1436311" cy="250549"/>
            <a:chOff x="9313088" y="8430263"/>
            <a:chExt cx="1781175" cy="390613"/>
          </a:xfrm>
        </p:grpSpPr>
        <p:sp>
          <p:nvSpPr>
            <p:cNvPr id="251" name="Google Shape;251;p35"/>
            <p:cNvSpPr/>
            <p:nvPr/>
          </p:nvSpPr>
          <p:spPr>
            <a:xfrm>
              <a:off x="9313100" y="8430275"/>
              <a:ext cx="1781100" cy="3906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55"/>
            </a:p>
          </p:txBody>
        </p:sp>
        <p:pic>
          <p:nvPicPr>
            <p:cNvPr id="252" name="Google Shape;252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313088" y="8430263"/>
              <a:ext cx="1781175" cy="3905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90127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E63F318-C4DE-AC4C-A0A0-34595D990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A31681-E780-E14B-BDB1-C868595DD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F08258-F0E1-2349-8673-ABF66179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EE9A9-5A0A-5B46-98AD-22FC9C25E3B4}" type="datetimeFigureOut">
              <a:rPr lang="es-ES" smtClean="0"/>
              <a:t>08/04/2022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59CB93-8530-6440-B939-A4A78C363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63C5D5-07C2-BE43-826E-A6AF7634F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E9931-A7B0-014F-836F-5833B2F152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830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5.pn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Rectangle 9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A5A930D-5005-7145-A424-EA6AA71F19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041" r="1895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22" name="Google Shape;322;p48"/>
          <p:cNvSpPr txBox="1">
            <a:spLocks noGrp="1"/>
          </p:cNvSpPr>
          <p:nvPr>
            <p:ph type="title" idx="2"/>
          </p:nvPr>
        </p:nvSpPr>
        <p:spPr>
          <a:xfrm>
            <a:off x="1130609" y="1963583"/>
            <a:ext cx="10091738" cy="489441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Clr>
                <a:schemeClr val="dk1"/>
              </a:buClr>
              <a:buSzPts val="1600"/>
            </a:pPr>
            <a:r>
              <a:rPr lang="en-US" sz="4000" dirty="0"/>
              <a:t>SENSCARE – GRUPO 1</a:t>
            </a:r>
            <a:br>
              <a:rPr lang="en-US" sz="4000" dirty="0"/>
            </a:br>
            <a:r>
              <a:rPr lang="en-US" sz="4000" dirty="0" err="1">
                <a:solidFill>
                  <a:schemeClr val="tx1"/>
                </a:solidFill>
              </a:rPr>
              <a:t>S</a:t>
            </a:r>
            <a:r>
              <a:rPr lang="en-US" sz="3200" dirty="0" err="1">
                <a:solidFill>
                  <a:schemeClr val="tx1"/>
                </a:solidFill>
              </a:rPr>
              <a:t>ENS</a:t>
            </a:r>
            <a:r>
              <a:rPr lang="en-US" sz="3200" dirty="0" err="1"/>
              <a:t>ores</a:t>
            </a:r>
            <a:r>
              <a:rPr lang="en-US" sz="3200" dirty="0"/>
              <a:t> para la </a:t>
            </a:r>
            <a:r>
              <a:rPr lang="en-US" sz="3200" dirty="0" err="1"/>
              <a:t>prevención</a:t>
            </a:r>
            <a:r>
              <a:rPr lang="en-US" sz="3200" dirty="0"/>
              <a:t> y </a:t>
            </a:r>
            <a:r>
              <a:rPr lang="en-US" sz="3200" dirty="0" err="1"/>
              <a:t>atención</a:t>
            </a:r>
            <a:r>
              <a:rPr lang="en-US" sz="3200" dirty="0"/>
              <a:t> de </a:t>
            </a:r>
            <a:r>
              <a:rPr lang="en-US" sz="3200" dirty="0" err="1"/>
              <a:t>CAídas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REsidentes</a:t>
            </a:r>
            <a:br>
              <a:rPr lang="en-US" sz="3600" dirty="0"/>
            </a:br>
            <a:br>
              <a:rPr lang="en-US" sz="3600" dirty="0"/>
            </a:br>
            <a:r>
              <a:rPr lang="en-US" sz="2400" dirty="0"/>
              <a:t>Itziar Uzqueda  - </a:t>
            </a:r>
            <a:r>
              <a:rPr lang="en-US" sz="2400" dirty="0" err="1"/>
              <a:t>Aimar</a:t>
            </a:r>
            <a:r>
              <a:rPr lang="en-US" sz="2400" dirty="0"/>
              <a:t> </a:t>
            </a:r>
            <a:r>
              <a:rPr lang="en-US" sz="2400" dirty="0" err="1"/>
              <a:t>Yeregui</a:t>
            </a:r>
            <a:br>
              <a:rPr lang="en-US" sz="2400" dirty="0"/>
            </a:br>
            <a:r>
              <a:rPr lang="en-US" sz="2400" dirty="0"/>
              <a:t>Mishell Cadena - Silvia </a:t>
            </a:r>
            <a:r>
              <a:rPr lang="en-US" sz="2400" dirty="0" err="1"/>
              <a:t>Astráin</a:t>
            </a:r>
            <a:r>
              <a:rPr lang="en-US" sz="2400" dirty="0"/>
              <a:t> (ADACEN)</a:t>
            </a:r>
            <a:br>
              <a:rPr lang="en-US" sz="2400" dirty="0"/>
            </a:br>
            <a:r>
              <a:rPr lang="en-US" sz="2400" dirty="0"/>
              <a:t>Sara (Centro San José)</a:t>
            </a:r>
            <a:br>
              <a:rPr lang="en-US" sz="6000" dirty="0"/>
            </a:br>
            <a:endParaRPr lang="en-US" sz="60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8"/>
          <p:cNvSpPr txBox="1">
            <a:spLocks noGrp="1"/>
          </p:cNvSpPr>
          <p:nvPr>
            <p:ph type="title" idx="2"/>
          </p:nvPr>
        </p:nvSpPr>
        <p:spPr>
          <a:xfrm>
            <a:off x="1262724" y="13064"/>
            <a:ext cx="7634758" cy="363303"/>
          </a:xfrm>
          <a:prstGeom prst="rect">
            <a:avLst/>
          </a:prstGeom>
        </p:spPr>
        <p:txBody>
          <a:bodyPr spcFirstLastPara="1" vert="horz" wrap="square" lIns="106637" tIns="106637" rIns="106637" bIns="106637" rtlCol="0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es-ES" dirty="0">
                <a:solidFill>
                  <a:schemeClr val="lt1"/>
                </a:solidFill>
              </a:rPr>
              <a:t>PROPUESTA 1</a:t>
            </a:r>
            <a:endParaRPr dirty="0"/>
          </a:p>
        </p:txBody>
      </p:sp>
      <p:sp>
        <p:nvSpPr>
          <p:cNvPr id="323" name="Google Shape;323;p48"/>
          <p:cNvSpPr txBox="1"/>
          <p:nvPr/>
        </p:nvSpPr>
        <p:spPr>
          <a:xfrm>
            <a:off x="1593242" y="725376"/>
            <a:ext cx="1018712" cy="31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pPr algn="ctr"/>
            <a:r>
              <a:rPr lang="es-ES" sz="1924" b="1"/>
              <a:t>RETO:</a:t>
            </a:r>
            <a:endParaRPr sz="1924" b="1"/>
          </a:p>
        </p:txBody>
      </p:sp>
      <p:sp>
        <p:nvSpPr>
          <p:cNvPr id="324" name="Google Shape;324;p48"/>
          <p:cNvSpPr txBox="1"/>
          <p:nvPr/>
        </p:nvSpPr>
        <p:spPr>
          <a:xfrm>
            <a:off x="5577087" y="754999"/>
            <a:ext cx="1745703" cy="260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pPr algn="r"/>
            <a:r>
              <a:rPr lang="es-ES" sz="1539" b="1" dirty="0"/>
              <a:t>Perfil del usuario/a:</a:t>
            </a:r>
            <a:endParaRPr sz="1539" b="1" dirty="0"/>
          </a:p>
        </p:txBody>
      </p:sp>
      <p:sp>
        <p:nvSpPr>
          <p:cNvPr id="325" name="Google Shape;325;p48"/>
          <p:cNvSpPr txBox="1"/>
          <p:nvPr/>
        </p:nvSpPr>
        <p:spPr>
          <a:xfrm>
            <a:off x="7390461" y="790961"/>
            <a:ext cx="3408086" cy="240428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r>
              <a:rPr lang="es-ES" sz="1411" b="1"/>
              <a:t>Frágiles y grandes dependientes, autónomas</a:t>
            </a:r>
            <a:endParaRPr sz="1411" b="1"/>
          </a:p>
        </p:txBody>
      </p:sp>
      <p:sp>
        <p:nvSpPr>
          <p:cNvPr id="326" name="Google Shape;326;p48"/>
          <p:cNvSpPr/>
          <p:nvPr/>
        </p:nvSpPr>
        <p:spPr>
          <a:xfrm>
            <a:off x="1521274" y="1121051"/>
            <a:ext cx="1756672" cy="85726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539" b="1"/>
              <a:t>ETAPAS</a:t>
            </a:r>
            <a:endParaRPr sz="1539" b="1"/>
          </a:p>
        </p:txBody>
      </p:sp>
      <p:sp>
        <p:nvSpPr>
          <p:cNvPr id="327" name="Google Shape;327;p48"/>
          <p:cNvSpPr/>
          <p:nvPr/>
        </p:nvSpPr>
        <p:spPr>
          <a:xfrm>
            <a:off x="3357244" y="1178780"/>
            <a:ext cx="2219845" cy="741808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ME METO EN LA CAMA</a:t>
            </a:r>
            <a:endParaRPr sz="1155" b="1"/>
          </a:p>
        </p:txBody>
      </p:sp>
      <p:sp>
        <p:nvSpPr>
          <p:cNvPr id="328" name="Google Shape;328;p48"/>
          <p:cNvSpPr/>
          <p:nvPr/>
        </p:nvSpPr>
        <p:spPr>
          <a:xfrm>
            <a:off x="5764929" y="1188097"/>
            <a:ext cx="2563521" cy="741808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marL="293248" indent="-203645" algn="ctr">
              <a:buSzPts val="1400"/>
              <a:buAutoNum type="alphaUcParenR"/>
            </a:pPr>
            <a:r>
              <a:rPr lang="es-ES" sz="1155" b="1" dirty="0"/>
              <a:t>ME HE CAÍDO</a:t>
            </a:r>
            <a:endParaRPr sz="1155" b="1" dirty="0"/>
          </a:p>
        </p:txBody>
      </p:sp>
      <p:sp>
        <p:nvSpPr>
          <p:cNvPr id="329" name="Google Shape;329;p48"/>
          <p:cNvSpPr/>
          <p:nvPr/>
        </p:nvSpPr>
        <p:spPr>
          <a:xfrm>
            <a:off x="8516298" y="1188097"/>
            <a:ext cx="1756672" cy="741808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 dirty="0"/>
              <a:t>ME HAN ATENDIDO</a:t>
            </a:r>
            <a:endParaRPr sz="1155" b="1" dirty="0"/>
          </a:p>
        </p:txBody>
      </p:sp>
      <p:sp>
        <p:nvSpPr>
          <p:cNvPr id="330" name="Google Shape;330;p48"/>
          <p:cNvSpPr/>
          <p:nvPr/>
        </p:nvSpPr>
        <p:spPr>
          <a:xfrm>
            <a:off x="1539009" y="2606977"/>
            <a:ext cx="1509980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 dirty="0"/>
              <a:t>EXPECTATIVAS PERSONA USUARIA</a:t>
            </a:r>
            <a:endParaRPr sz="1155" b="1" dirty="0"/>
          </a:p>
        </p:txBody>
      </p:sp>
      <p:sp>
        <p:nvSpPr>
          <p:cNvPr id="331" name="Google Shape;331;p48"/>
          <p:cNvSpPr/>
          <p:nvPr/>
        </p:nvSpPr>
        <p:spPr>
          <a:xfrm>
            <a:off x="1539009" y="4041798"/>
            <a:ext cx="1509980" cy="670418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EMOCIONES </a:t>
            </a:r>
            <a:endParaRPr sz="1155" b="1"/>
          </a:p>
        </p:txBody>
      </p:sp>
      <p:sp>
        <p:nvSpPr>
          <p:cNvPr id="332" name="Google Shape;332;p48"/>
          <p:cNvSpPr/>
          <p:nvPr/>
        </p:nvSpPr>
        <p:spPr>
          <a:xfrm>
            <a:off x="1540688" y="4807115"/>
            <a:ext cx="1509595" cy="670418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PERSONAS</a:t>
            </a:r>
            <a:endParaRPr sz="1155" b="1"/>
          </a:p>
        </p:txBody>
      </p:sp>
      <p:sp>
        <p:nvSpPr>
          <p:cNvPr id="333" name="Google Shape;333;p48"/>
          <p:cNvSpPr/>
          <p:nvPr/>
        </p:nvSpPr>
        <p:spPr>
          <a:xfrm>
            <a:off x="1540693" y="5476618"/>
            <a:ext cx="1509595" cy="670418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TECNOLOGÍAS</a:t>
            </a:r>
            <a:endParaRPr sz="1155" b="1"/>
          </a:p>
        </p:txBody>
      </p:sp>
      <p:sp>
        <p:nvSpPr>
          <p:cNvPr id="334" name="Google Shape;334;p48"/>
          <p:cNvSpPr/>
          <p:nvPr/>
        </p:nvSpPr>
        <p:spPr>
          <a:xfrm>
            <a:off x="3419467" y="2606977"/>
            <a:ext cx="2206183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 dirty="0"/>
              <a:t>DORMIR TRANQUILAMENTE</a:t>
            </a:r>
            <a:endParaRPr sz="1155" b="1" dirty="0"/>
          </a:p>
        </p:txBody>
      </p:sp>
      <p:sp>
        <p:nvSpPr>
          <p:cNvPr id="335" name="Google Shape;335;p48"/>
          <p:cNvSpPr/>
          <p:nvPr/>
        </p:nvSpPr>
        <p:spPr>
          <a:xfrm>
            <a:off x="5799406" y="2592953"/>
            <a:ext cx="2563713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marL="293248" indent="-203645" algn="ctr">
              <a:buSzPts val="1400"/>
              <a:buAutoNum type="alphaUcParenR"/>
            </a:pPr>
            <a:r>
              <a:rPr lang="es-ES" sz="1155" b="1" dirty="0"/>
              <a:t>SOLICITUD DE ASISTENCIA</a:t>
            </a:r>
            <a:endParaRPr sz="1155" b="1" dirty="0"/>
          </a:p>
          <a:p>
            <a:pPr marL="293248" algn="ctr"/>
            <a:endParaRPr sz="1155" b="1" dirty="0"/>
          </a:p>
        </p:txBody>
      </p:sp>
      <p:sp>
        <p:nvSpPr>
          <p:cNvPr id="337" name="Google Shape;337;p48"/>
          <p:cNvSpPr/>
          <p:nvPr/>
        </p:nvSpPr>
        <p:spPr>
          <a:xfrm>
            <a:off x="3419467" y="4071384"/>
            <a:ext cx="2206183" cy="670418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TRANQUILIDAD</a:t>
            </a:r>
            <a:endParaRPr sz="1155" b="1"/>
          </a:p>
        </p:txBody>
      </p:sp>
      <p:sp>
        <p:nvSpPr>
          <p:cNvPr id="338" name="Google Shape;338;p48"/>
          <p:cNvSpPr/>
          <p:nvPr/>
        </p:nvSpPr>
        <p:spPr>
          <a:xfrm>
            <a:off x="5799406" y="4057357"/>
            <a:ext cx="2563713" cy="670418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SEGURIDAD</a:t>
            </a:r>
            <a:endParaRPr sz="1155" b="1"/>
          </a:p>
        </p:txBody>
      </p:sp>
      <p:sp>
        <p:nvSpPr>
          <p:cNvPr id="339" name="Google Shape;339;p48"/>
          <p:cNvSpPr/>
          <p:nvPr/>
        </p:nvSpPr>
        <p:spPr>
          <a:xfrm>
            <a:off x="8545447" y="4076852"/>
            <a:ext cx="1745896" cy="642131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BIENESTAR </a:t>
            </a:r>
            <a:endParaRPr sz="1155" b="1"/>
          </a:p>
        </p:txBody>
      </p:sp>
      <p:sp>
        <p:nvSpPr>
          <p:cNvPr id="340" name="Google Shape;340;p48"/>
          <p:cNvSpPr/>
          <p:nvPr/>
        </p:nvSpPr>
        <p:spPr>
          <a:xfrm>
            <a:off x="3421128" y="4807115"/>
            <a:ext cx="2205990" cy="647599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 dirty="0"/>
              <a:t>PROFESIONAL,</a:t>
            </a:r>
            <a:endParaRPr sz="1155" b="1" dirty="0"/>
          </a:p>
          <a:p>
            <a:pPr algn="ctr"/>
            <a:r>
              <a:rPr lang="es-ES" sz="1155" b="1" dirty="0"/>
              <a:t>PERSONA USUARIA Y FAMILIARES</a:t>
            </a:r>
            <a:endParaRPr sz="1155" b="1" dirty="0"/>
          </a:p>
        </p:txBody>
      </p:sp>
      <p:sp>
        <p:nvSpPr>
          <p:cNvPr id="341" name="Google Shape;341;p48"/>
          <p:cNvSpPr/>
          <p:nvPr/>
        </p:nvSpPr>
        <p:spPr>
          <a:xfrm>
            <a:off x="5800288" y="4793087"/>
            <a:ext cx="2563521" cy="670418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s-ES" sz="1155" b="1">
                <a:solidFill>
                  <a:schemeClr val="dk1"/>
                </a:solidFill>
              </a:rPr>
              <a:t>PROFESIONAL,</a:t>
            </a:r>
            <a:endParaRPr sz="1155" b="1">
              <a:solidFill>
                <a:schemeClr val="dk1"/>
              </a:solidFill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es-ES" sz="1155" b="1">
                <a:solidFill>
                  <a:schemeClr val="dk1"/>
                </a:solidFill>
              </a:rPr>
              <a:t>PERSONA USUARIA Y FAMILIARES</a:t>
            </a:r>
            <a:endParaRPr sz="1155" b="1"/>
          </a:p>
        </p:txBody>
      </p:sp>
      <p:sp>
        <p:nvSpPr>
          <p:cNvPr id="342" name="Google Shape;342;p48"/>
          <p:cNvSpPr/>
          <p:nvPr/>
        </p:nvSpPr>
        <p:spPr>
          <a:xfrm>
            <a:off x="8545692" y="4812583"/>
            <a:ext cx="1745703" cy="642131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s-ES" sz="1155" b="1">
                <a:solidFill>
                  <a:schemeClr val="dk1"/>
                </a:solidFill>
              </a:rPr>
              <a:t>PROFESIONAL,</a:t>
            </a:r>
            <a:endParaRPr sz="1155" b="1">
              <a:solidFill>
                <a:schemeClr val="dk1"/>
              </a:solidFill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es-ES" sz="1155" b="1">
                <a:solidFill>
                  <a:schemeClr val="dk1"/>
                </a:solidFill>
              </a:rPr>
              <a:t>PERSONA USUARIA Y FAMILIARES</a:t>
            </a:r>
            <a:endParaRPr sz="1155" b="1"/>
          </a:p>
        </p:txBody>
      </p:sp>
      <p:sp>
        <p:nvSpPr>
          <p:cNvPr id="343" name="Google Shape;343;p48"/>
          <p:cNvSpPr/>
          <p:nvPr/>
        </p:nvSpPr>
        <p:spPr>
          <a:xfrm>
            <a:off x="3410118" y="5454714"/>
            <a:ext cx="2205990" cy="1390221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marL="293248" algn="ctr"/>
            <a:r>
              <a:rPr lang="es-ES" sz="1155" b="1" dirty="0">
                <a:solidFill>
                  <a:schemeClr val="dk1"/>
                </a:solidFill>
              </a:rPr>
              <a:t>SENSOR DE PRESIÓN EN EL SUELO. APLICACIÓN DE AVISO.</a:t>
            </a:r>
            <a:endParaRPr sz="1155" b="1" dirty="0">
              <a:solidFill>
                <a:schemeClr val="dk1"/>
              </a:solidFill>
            </a:endParaRPr>
          </a:p>
          <a:p>
            <a:pPr marL="293248" algn="ctr"/>
            <a:r>
              <a:rPr lang="es-ES" sz="1155" b="1" dirty="0">
                <a:solidFill>
                  <a:schemeClr val="dk1"/>
                </a:solidFill>
              </a:rPr>
              <a:t>ACTIVACIÓN DE DISPOSITIVO HIDRÁULICO DE CONTENCIÓN INTELIGENTE</a:t>
            </a:r>
            <a:endParaRPr sz="1155" b="1" dirty="0">
              <a:solidFill>
                <a:schemeClr val="dk1"/>
              </a:solidFill>
            </a:endParaRPr>
          </a:p>
          <a:p>
            <a:pPr marL="293248" algn="ctr"/>
            <a:endParaRPr sz="1155" b="1" dirty="0"/>
          </a:p>
        </p:txBody>
      </p:sp>
      <p:sp>
        <p:nvSpPr>
          <p:cNvPr id="344" name="Google Shape;344;p48"/>
          <p:cNvSpPr/>
          <p:nvPr/>
        </p:nvSpPr>
        <p:spPr>
          <a:xfrm>
            <a:off x="5787491" y="5479940"/>
            <a:ext cx="2563521" cy="1282722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marL="293248" indent="-203645" algn="ctr">
              <a:buSzPts val="1400"/>
              <a:buAutoNum type="alphaUcParenR"/>
            </a:pPr>
            <a:r>
              <a:rPr lang="es-ES" sz="1155" b="1" dirty="0"/>
              <a:t>SENSOR DE PRESIÓN. APLICACIÓN DE AVISO. ACTIVACIÓN DE SEÑAL LUMINOSA PROGRESIVA.</a:t>
            </a:r>
            <a:endParaRPr sz="1155" b="1" dirty="0"/>
          </a:p>
          <a:p>
            <a:pPr marL="293248" algn="ctr"/>
            <a:r>
              <a:rPr lang="es-ES" sz="1155" b="1" dirty="0"/>
              <a:t>(B) S</a:t>
            </a:r>
            <a:r>
              <a:rPr lang="es-ES" sz="1155" b="1" dirty="0">
                <a:solidFill>
                  <a:schemeClr val="dk1"/>
                </a:solidFill>
              </a:rPr>
              <a:t>ENSOR DE PRESIÓN. APLICACIÓN DE AVISO. </a:t>
            </a:r>
            <a:r>
              <a:rPr lang="es-ES" sz="1155" b="1" dirty="0"/>
              <a:t>REGISTRO DE ACTIVIDAD </a:t>
            </a:r>
            <a:endParaRPr sz="1155" b="1" dirty="0"/>
          </a:p>
        </p:txBody>
      </p:sp>
      <p:sp>
        <p:nvSpPr>
          <p:cNvPr id="346" name="Google Shape;346;p48"/>
          <p:cNvSpPr txBox="1"/>
          <p:nvPr/>
        </p:nvSpPr>
        <p:spPr>
          <a:xfrm>
            <a:off x="2526821" y="754999"/>
            <a:ext cx="2841386" cy="260177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pPr algn="ctr"/>
            <a:r>
              <a:rPr lang="es-ES" sz="1539" b="1" dirty="0"/>
              <a:t>SENSCARE: NIGHTCARE</a:t>
            </a:r>
            <a:endParaRPr sz="1539" b="1" dirty="0"/>
          </a:p>
        </p:txBody>
      </p:sp>
      <p:pic>
        <p:nvPicPr>
          <p:cNvPr id="351" name="Google Shape;35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5438" y="2947821"/>
            <a:ext cx="400212" cy="319429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48"/>
          <p:cNvSpPr txBox="1"/>
          <p:nvPr/>
        </p:nvSpPr>
        <p:spPr>
          <a:xfrm>
            <a:off x="5627046" y="474856"/>
            <a:ext cx="1745703" cy="260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pPr algn="r"/>
            <a:r>
              <a:rPr lang="es-ES" sz="1539" b="1"/>
              <a:t>Grupo:</a:t>
            </a:r>
            <a:endParaRPr sz="1539" b="1"/>
          </a:p>
        </p:txBody>
      </p:sp>
      <p:sp>
        <p:nvSpPr>
          <p:cNvPr id="353" name="Google Shape;353;p48"/>
          <p:cNvSpPr txBox="1"/>
          <p:nvPr/>
        </p:nvSpPr>
        <p:spPr>
          <a:xfrm>
            <a:off x="7390461" y="474856"/>
            <a:ext cx="3408086" cy="260177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1546" tIns="11546" rIns="11546" bIns="11546" anchor="ctr" anchorCtr="0">
            <a:spAutoFit/>
          </a:bodyPr>
          <a:lstStyle/>
          <a:p>
            <a:r>
              <a:rPr lang="es-ES" sz="1539" b="1" dirty="0"/>
              <a:t>1 (</a:t>
            </a:r>
            <a:r>
              <a:rPr lang="es-ES" sz="1539" b="1" dirty="0" err="1"/>
              <a:t>Mishell</a:t>
            </a:r>
            <a:r>
              <a:rPr lang="es-ES" sz="1539" b="1" dirty="0"/>
              <a:t>, Silvia, Aimar, Sara, Itziar)</a:t>
            </a:r>
            <a:endParaRPr sz="1539" b="1" dirty="0"/>
          </a:p>
        </p:txBody>
      </p:sp>
      <p:sp>
        <p:nvSpPr>
          <p:cNvPr id="354" name="Google Shape;354;p48"/>
          <p:cNvSpPr/>
          <p:nvPr/>
        </p:nvSpPr>
        <p:spPr>
          <a:xfrm>
            <a:off x="1539009" y="3340127"/>
            <a:ext cx="1509980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EXPECTATIVAS</a:t>
            </a:r>
            <a:endParaRPr sz="1155" b="1"/>
          </a:p>
          <a:p>
            <a:pPr algn="ctr"/>
            <a:r>
              <a:rPr lang="es-ES" sz="1155" b="1"/>
              <a:t>PROFESIONAL</a:t>
            </a:r>
            <a:endParaRPr sz="1155" b="1"/>
          </a:p>
        </p:txBody>
      </p:sp>
      <p:sp>
        <p:nvSpPr>
          <p:cNvPr id="355" name="Google Shape;355;p48"/>
          <p:cNvSpPr/>
          <p:nvPr/>
        </p:nvSpPr>
        <p:spPr>
          <a:xfrm>
            <a:off x="3419467" y="3340127"/>
            <a:ext cx="2206183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QUE DUERMA BIEN EL/LA RESIDENTE Y PREVENCIÓN DE ACCIDENTES</a:t>
            </a:r>
            <a:endParaRPr sz="1155" b="1"/>
          </a:p>
        </p:txBody>
      </p:sp>
      <p:sp>
        <p:nvSpPr>
          <p:cNvPr id="356" name="Google Shape;356;p48"/>
          <p:cNvSpPr/>
          <p:nvPr/>
        </p:nvSpPr>
        <p:spPr>
          <a:xfrm>
            <a:off x="5799406" y="3326101"/>
            <a:ext cx="2563713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marL="293248" indent="-203645" algn="ctr">
              <a:buSzPts val="1400"/>
              <a:buAutoNum type="alphaUcParenR"/>
            </a:pPr>
            <a:r>
              <a:rPr lang="es-ES" sz="1155" b="1" dirty="0"/>
              <a:t>LOCALIZACIÓN  Y ASISTENCIA DE LA CAÍDA</a:t>
            </a:r>
            <a:endParaRPr sz="1155" b="1" dirty="0"/>
          </a:p>
          <a:p>
            <a:pPr marL="293248" indent="-203645" algn="ctr">
              <a:buSzPts val="1400"/>
              <a:buAutoNum type="alphaUcParenR"/>
            </a:pPr>
            <a:r>
              <a:rPr lang="es-ES" sz="1155" b="1" dirty="0"/>
              <a:t>CONOCER LA RUTINA DE ACTIVIDAD</a:t>
            </a:r>
            <a:endParaRPr sz="1155" b="1" dirty="0"/>
          </a:p>
        </p:txBody>
      </p:sp>
      <p:sp>
        <p:nvSpPr>
          <p:cNvPr id="358" name="Google Shape;358;p48"/>
          <p:cNvSpPr/>
          <p:nvPr/>
        </p:nvSpPr>
        <p:spPr>
          <a:xfrm>
            <a:off x="5764933" y="1991354"/>
            <a:ext cx="2579492" cy="540144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 dirty="0"/>
              <a:t>B)  ME HE LEVANTADO</a:t>
            </a:r>
            <a:endParaRPr sz="1155" b="1" dirty="0"/>
          </a:p>
        </p:txBody>
      </p:sp>
      <p:pic>
        <p:nvPicPr>
          <p:cNvPr id="359" name="Google Shape;35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7323" y="6325538"/>
            <a:ext cx="602615" cy="202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5286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02DEE-6705-4321-8196-D653C265B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A7BEAFF-B973-4519-BB58-0E57B9F5159A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ED4B4CD-28AE-4AE6-8DFC-28002DEFF7E6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s-ES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4BB5461E-4184-40C4-9552-0557F3731066}"/>
              </a:ext>
            </a:extLst>
          </p:cNvPr>
          <p:cNvGrpSpPr/>
          <p:nvPr/>
        </p:nvGrpSpPr>
        <p:grpSpPr>
          <a:xfrm>
            <a:off x="511065" y="589289"/>
            <a:ext cx="3817730" cy="6138076"/>
            <a:chOff x="138788" y="489677"/>
            <a:chExt cx="4105844" cy="5884756"/>
          </a:xfrm>
        </p:grpSpPr>
        <p:sp>
          <p:nvSpPr>
            <p:cNvPr id="8" name="Google Shape;326;p48">
              <a:extLst>
                <a:ext uri="{FF2B5EF4-FFF2-40B4-BE49-F238E27FC236}">
                  <a16:creationId xmlns:a16="http://schemas.microsoft.com/office/drawing/2014/main" id="{EC518F98-7D1F-4C15-857A-71CE9577200B}"/>
                </a:ext>
              </a:extLst>
            </p:cNvPr>
            <p:cNvSpPr/>
            <p:nvPr/>
          </p:nvSpPr>
          <p:spPr>
            <a:xfrm>
              <a:off x="138788" y="489677"/>
              <a:ext cx="1756672" cy="85726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539" b="1"/>
                <a:t>ETAPAS</a:t>
              </a:r>
              <a:endParaRPr sz="1539" b="1"/>
            </a:p>
          </p:txBody>
        </p:sp>
        <p:sp>
          <p:nvSpPr>
            <p:cNvPr id="9" name="Google Shape;327;p48">
              <a:extLst>
                <a:ext uri="{FF2B5EF4-FFF2-40B4-BE49-F238E27FC236}">
                  <a16:creationId xmlns:a16="http://schemas.microsoft.com/office/drawing/2014/main" id="{11C360EE-9328-4B90-9D79-4FB9FDE2B02C}"/>
                </a:ext>
              </a:extLst>
            </p:cNvPr>
            <p:cNvSpPr/>
            <p:nvPr/>
          </p:nvSpPr>
          <p:spPr>
            <a:xfrm>
              <a:off x="1974758" y="547406"/>
              <a:ext cx="2219845" cy="741808"/>
            </a:xfrm>
            <a:prstGeom prst="roundRect">
              <a:avLst>
                <a:gd name="adj" fmla="val 16667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600" b="1" dirty="0"/>
                <a:t>ME METO EN LA CAMA</a:t>
              </a:r>
              <a:endParaRPr sz="1600" b="1" dirty="0"/>
            </a:p>
          </p:txBody>
        </p:sp>
        <p:sp>
          <p:nvSpPr>
            <p:cNvPr id="10" name="Google Shape;330;p48">
              <a:extLst>
                <a:ext uri="{FF2B5EF4-FFF2-40B4-BE49-F238E27FC236}">
                  <a16:creationId xmlns:a16="http://schemas.microsoft.com/office/drawing/2014/main" id="{3FEFCE63-8A42-45FA-981A-B87C4730E0FF}"/>
                </a:ext>
              </a:extLst>
            </p:cNvPr>
            <p:cNvSpPr/>
            <p:nvPr/>
          </p:nvSpPr>
          <p:spPr>
            <a:xfrm>
              <a:off x="156523" y="1975603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EXPECTATIVAS PERSONA USUARIA</a:t>
              </a:r>
              <a:endParaRPr sz="1155" b="1"/>
            </a:p>
          </p:txBody>
        </p:sp>
        <p:sp>
          <p:nvSpPr>
            <p:cNvPr id="11" name="Google Shape;331;p48">
              <a:extLst>
                <a:ext uri="{FF2B5EF4-FFF2-40B4-BE49-F238E27FC236}">
                  <a16:creationId xmlns:a16="http://schemas.microsoft.com/office/drawing/2014/main" id="{D20963A0-BDF1-42F4-B0BA-B297E07EFD6C}"/>
                </a:ext>
              </a:extLst>
            </p:cNvPr>
            <p:cNvSpPr/>
            <p:nvPr/>
          </p:nvSpPr>
          <p:spPr>
            <a:xfrm>
              <a:off x="156523" y="3410424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D9EAD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EMOCIONES </a:t>
              </a:r>
              <a:endParaRPr sz="1155" b="1"/>
            </a:p>
          </p:txBody>
        </p:sp>
        <p:sp>
          <p:nvSpPr>
            <p:cNvPr id="12" name="Google Shape;332;p48">
              <a:extLst>
                <a:ext uri="{FF2B5EF4-FFF2-40B4-BE49-F238E27FC236}">
                  <a16:creationId xmlns:a16="http://schemas.microsoft.com/office/drawing/2014/main" id="{2E067950-66ED-46AF-8940-550912E1C15B}"/>
                </a:ext>
              </a:extLst>
            </p:cNvPr>
            <p:cNvSpPr/>
            <p:nvPr/>
          </p:nvSpPr>
          <p:spPr>
            <a:xfrm>
              <a:off x="158202" y="4175741"/>
              <a:ext cx="1509595" cy="670418"/>
            </a:xfrm>
            <a:prstGeom prst="roundRect">
              <a:avLst>
                <a:gd name="adj" fmla="val 16667"/>
              </a:avLst>
            </a:prstGeom>
            <a:solidFill>
              <a:srgbClr val="EAD1D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PERSONAS</a:t>
              </a:r>
              <a:endParaRPr sz="1155" b="1"/>
            </a:p>
          </p:txBody>
        </p:sp>
        <p:sp>
          <p:nvSpPr>
            <p:cNvPr id="13" name="Google Shape;333;p48">
              <a:extLst>
                <a:ext uri="{FF2B5EF4-FFF2-40B4-BE49-F238E27FC236}">
                  <a16:creationId xmlns:a16="http://schemas.microsoft.com/office/drawing/2014/main" id="{23522E19-D765-4DA8-94E2-37E2234821FB}"/>
                </a:ext>
              </a:extLst>
            </p:cNvPr>
            <p:cNvSpPr/>
            <p:nvPr/>
          </p:nvSpPr>
          <p:spPr>
            <a:xfrm>
              <a:off x="158207" y="4845244"/>
              <a:ext cx="1509595" cy="670418"/>
            </a:xfrm>
            <a:prstGeom prst="roundRect">
              <a:avLst>
                <a:gd name="adj" fmla="val 16667"/>
              </a:avLst>
            </a:prstGeom>
            <a:solidFill>
              <a:srgbClr val="E6B8A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TECNOLOGÍAS</a:t>
              </a:r>
              <a:endParaRPr sz="1155" b="1"/>
            </a:p>
          </p:txBody>
        </p:sp>
        <p:sp>
          <p:nvSpPr>
            <p:cNvPr id="14" name="Google Shape;334;p48">
              <a:extLst>
                <a:ext uri="{FF2B5EF4-FFF2-40B4-BE49-F238E27FC236}">
                  <a16:creationId xmlns:a16="http://schemas.microsoft.com/office/drawing/2014/main" id="{C672BF53-BCB7-4D31-8976-658C5FE7A06F}"/>
                </a:ext>
              </a:extLst>
            </p:cNvPr>
            <p:cNvSpPr/>
            <p:nvPr/>
          </p:nvSpPr>
          <p:spPr>
            <a:xfrm>
              <a:off x="2036981" y="1975603"/>
              <a:ext cx="2206183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DORMIR TRANQUILAMENTE</a:t>
              </a:r>
              <a:endParaRPr sz="1155" b="1"/>
            </a:p>
          </p:txBody>
        </p:sp>
        <p:sp>
          <p:nvSpPr>
            <p:cNvPr id="15" name="Google Shape;337;p48">
              <a:extLst>
                <a:ext uri="{FF2B5EF4-FFF2-40B4-BE49-F238E27FC236}">
                  <a16:creationId xmlns:a16="http://schemas.microsoft.com/office/drawing/2014/main" id="{1ECBC6BD-AB87-4633-9976-628496437610}"/>
                </a:ext>
              </a:extLst>
            </p:cNvPr>
            <p:cNvSpPr/>
            <p:nvPr/>
          </p:nvSpPr>
          <p:spPr>
            <a:xfrm>
              <a:off x="2036981" y="3440010"/>
              <a:ext cx="2206183" cy="670418"/>
            </a:xfrm>
            <a:prstGeom prst="roundRect">
              <a:avLst>
                <a:gd name="adj" fmla="val 16667"/>
              </a:avLst>
            </a:prstGeom>
            <a:solidFill>
              <a:srgbClr val="D9EAD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TRANQUILIDAD</a:t>
              </a:r>
              <a:endParaRPr sz="1155" b="1"/>
            </a:p>
          </p:txBody>
        </p:sp>
        <p:sp>
          <p:nvSpPr>
            <p:cNvPr id="16" name="Google Shape;340;p48">
              <a:extLst>
                <a:ext uri="{FF2B5EF4-FFF2-40B4-BE49-F238E27FC236}">
                  <a16:creationId xmlns:a16="http://schemas.microsoft.com/office/drawing/2014/main" id="{227911A5-2FE7-4AB4-97A3-B970242EB64E}"/>
                </a:ext>
              </a:extLst>
            </p:cNvPr>
            <p:cNvSpPr/>
            <p:nvPr/>
          </p:nvSpPr>
          <p:spPr>
            <a:xfrm>
              <a:off x="2038642" y="4175741"/>
              <a:ext cx="2205990" cy="670418"/>
            </a:xfrm>
            <a:prstGeom prst="roundRect">
              <a:avLst>
                <a:gd name="adj" fmla="val 16667"/>
              </a:avLst>
            </a:prstGeom>
            <a:solidFill>
              <a:srgbClr val="EAD1D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PROFESIONAL,</a:t>
              </a:r>
              <a:endParaRPr sz="1155" b="1"/>
            </a:p>
            <a:p>
              <a:pPr algn="ctr"/>
              <a:r>
                <a:rPr lang="es-ES" sz="1155" b="1"/>
                <a:t>PERSONA USUARIA Y FAMILIARES</a:t>
              </a:r>
              <a:endParaRPr sz="1155" b="1"/>
            </a:p>
          </p:txBody>
        </p:sp>
        <p:sp>
          <p:nvSpPr>
            <p:cNvPr id="17" name="Google Shape;343;p48">
              <a:extLst>
                <a:ext uri="{FF2B5EF4-FFF2-40B4-BE49-F238E27FC236}">
                  <a16:creationId xmlns:a16="http://schemas.microsoft.com/office/drawing/2014/main" id="{1C3C0DDB-484A-4C10-8976-6551DED9C6DF}"/>
                </a:ext>
              </a:extLst>
            </p:cNvPr>
            <p:cNvSpPr/>
            <p:nvPr/>
          </p:nvSpPr>
          <p:spPr>
            <a:xfrm>
              <a:off x="2027632" y="4862594"/>
              <a:ext cx="2205990" cy="1511839"/>
            </a:xfrm>
            <a:prstGeom prst="roundRect">
              <a:avLst>
                <a:gd name="adj" fmla="val 16667"/>
              </a:avLst>
            </a:prstGeom>
            <a:solidFill>
              <a:srgbClr val="E6B8A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marL="293248" algn="ctr"/>
              <a:r>
                <a:rPr lang="es-ES" sz="1155" b="1" dirty="0">
                  <a:solidFill>
                    <a:schemeClr val="dk1"/>
                  </a:solidFill>
                </a:rPr>
                <a:t>SENSOR DE PRESIÓN EN EL SUELO. APLICACIÓN DE AVISO.</a:t>
              </a:r>
              <a:endParaRPr sz="1155" b="1" dirty="0">
                <a:solidFill>
                  <a:schemeClr val="dk1"/>
                </a:solidFill>
              </a:endParaRPr>
            </a:p>
            <a:p>
              <a:pPr marL="293248" algn="ctr"/>
              <a:r>
                <a:rPr lang="es-ES" sz="1155" b="1" dirty="0">
                  <a:solidFill>
                    <a:schemeClr val="dk1"/>
                  </a:solidFill>
                </a:rPr>
                <a:t>ACTIVACIÓN DE DISPOSITIVO HIDRÁULICO DE CONTENCIÓN INTELIGENTE</a:t>
              </a:r>
              <a:endParaRPr sz="1155" b="1" dirty="0">
                <a:solidFill>
                  <a:schemeClr val="dk1"/>
                </a:solidFill>
              </a:endParaRPr>
            </a:p>
            <a:p>
              <a:pPr marL="293248" algn="ctr"/>
              <a:endParaRPr sz="1155" b="1" dirty="0"/>
            </a:p>
          </p:txBody>
        </p:sp>
        <p:sp>
          <p:nvSpPr>
            <p:cNvPr id="18" name="Google Shape;354;p48">
              <a:extLst>
                <a:ext uri="{FF2B5EF4-FFF2-40B4-BE49-F238E27FC236}">
                  <a16:creationId xmlns:a16="http://schemas.microsoft.com/office/drawing/2014/main" id="{80A81FCC-8791-4A1F-95D4-9B48919CEE76}"/>
                </a:ext>
              </a:extLst>
            </p:cNvPr>
            <p:cNvSpPr/>
            <p:nvPr/>
          </p:nvSpPr>
          <p:spPr>
            <a:xfrm>
              <a:off x="156523" y="2708753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EXPECTATIVAS</a:t>
              </a:r>
              <a:endParaRPr sz="1155" b="1"/>
            </a:p>
            <a:p>
              <a:pPr algn="ctr"/>
              <a:r>
                <a:rPr lang="es-ES" sz="1155" b="1"/>
                <a:t>PROFESIONAL</a:t>
              </a:r>
              <a:endParaRPr sz="1155" b="1"/>
            </a:p>
          </p:txBody>
        </p:sp>
        <p:sp>
          <p:nvSpPr>
            <p:cNvPr id="19" name="Google Shape;355;p48">
              <a:extLst>
                <a:ext uri="{FF2B5EF4-FFF2-40B4-BE49-F238E27FC236}">
                  <a16:creationId xmlns:a16="http://schemas.microsoft.com/office/drawing/2014/main" id="{770C4EB0-52A5-42F2-B532-3717EA7F02DB}"/>
                </a:ext>
              </a:extLst>
            </p:cNvPr>
            <p:cNvSpPr/>
            <p:nvPr/>
          </p:nvSpPr>
          <p:spPr>
            <a:xfrm>
              <a:off x="2036981" y="2708753"/>
              <a:ext cx="2206183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QUE DUERMA BIEN EL/LA RESIDENTE Y PREVENCIÓN DE ACCIDENTES</a:t>
              </a:r>
              <a:endParaRPr sz="1155" b="1"/>
            </a:p>
          </p:txBody>
        </p:sp>
      </p:grpSp>
      <p:pic>
        <p:nvPicPr>
          <p:cNvPr id="20" name="Picture 2" descr="Bloques AutoCAD Gratis de Cama individual vista en planta">
            <a:extLst>
              <a:ext uri="{FF2B5EF4-FFF2-40B4-BE49-F238E27FC236}">
                <a16:creationId xmlns:a16="http://schemas.microsoft.com/office/drawing/2014/main" id="{D977ABCD-73ED-4C9D-B9B3-0985202D5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2" r="37011"/>
          <a:stretch/>
        </p:blipFill>
        <p:spPr bwMode="auto">
          <a:xfrm>
            <a:off x="8559253" y="2436655"/>
            <a:ext cx="2177162" cy="37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2D4354B1-1503-4E74-842C-3EBCFA11A974}"/>
              </a:ext>
            </a:extLst>
          </p:cNvPr>
          <p:cNvSpPr/>
          <p:nvPr/>
        </p:nvSpPr>
        <p:spPr>
          <a:xfrm>
            <a:off x="6984918" y="2277256"/>
            <a:ext cx="1679802" cy="40862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4</a:t>
            </a:r>
          </a:p>
        </p:txBody>
      </p:sp>
      <p:pic>
        <p:nvPicPr>
          <p:cNvPr id="22" name="Picture 8" descr="Icono De Alfombra De Muebles, Estera, Icono PNG y Vector para Descargar  Gratis | Pngtree">
            <a:extLst>
              <a:ext uri="{FF2B5EF4-FFF2-40B4-BE49-F238E27FC236}">
                <a16:creationId xmlns:a16="http://schemas.microsoft.com/office/drawing/2014/main" id="{99CE1C5A-7E05-45A6-9F10-DBCB7EAE1F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1" t="26893" r="9492" b="18408"/>
          <a:stretch/>
        </p:blipFill>
        <p:spPr bwMode="auto">
          <a:xfrm rot="5248062">
            <a:off x="7516618" y="4065233"/>
            <a:ext cx="1057275" cy="106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Marcador de contenido 2">
            <a:extLst>
              <a:ext uri="{FF2B5EF4-FFF2-40B4-BE49-F238E27FC236}">
                <a16:creationId xmlns:a16="http://schemas.microsoft.com/office/drawing/2014/main" id="{82103E3E-941C-470D-919A-B915B76BB2F1}"/>
              </a:ext>
            </a:extLst>
          </p:cNvPr>
          <p:cNvSpPr txBox="1">
            <a:spLocks/>
          </p:cNvSpPr>
          <p:nvPr/>
        </p:nvSpPr>
        <p:spPr>
          <a:xfrm>
            <a:off x="7111238" y="2222487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</p:txBody>
      </p:sp>
      <p:sp>
        <p:nvSpPr>
          <p:cNvPr id="24" name="Marcador de contenido 2">
            <a:extLst>
              <a:ext uri="{FF2B5EF4-FFF2-40B4-BE49-F238E27FC236}">
                <a16:creationId xmlns:a16="http://schemas.microsoft.com/office/drawing/2014/main" id="{567377DA-F60D-4F1A-A56F-9D379C49CCC3}"/>
              </a:ext>
            </a:extLst>
          </p:cNvPr>
          <p:cNvSpPr txBox="1">
            <a:spLocks/>
          </p:cNvSpPr>
          <p:nvPr/>
        </p:nvSpPr>
        <p:spPr>
          <a:xfrm>
            <a:off x="7585333" y="2222487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id="{AA8499B1-FB64-4529-A684-1B259DDAABCF}"/>
              </a:ext>
            </a:extLst>
          </p:cNvPr>
          <p:cNvSpPr txBox="1">
            <a:spLocks/>
          </p:cNvSpPr>
          <p:nvPr/>
        </p:nvSpPr>
        <p:spPr>
          <a:xfrm>
            <a:off x="8012427" y="2222487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</p:txBody>
      </p:sp>
      <p:pic>
        <p:nvPicPr>
          <p:cNvPr id="26" name="Picture 20" descr="Placa de circuito - Iconos gratis de computadora">
            <a:extLst>
              <a:ext uri="{FF2B5EF4-FFF2-40B4-BE49-F238E27FC236}">
                <a16:creationId xmlns:a16="http://schemas.microsoft.com/office/drawing/2014/main" id="{D7F42786-66CC-4B92-84D6-64010EE41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923" y="2142319"/>
            <a:ext cx="877492" cy="87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Paseo relajante - Iconos gratis de personas">
            <a:extLst>
              <a:ext uri="{FF2B5EF4-FFF2-40B4-BE49-F238E27FC236}">
                <a16:creationId xmlns:a16="http://schemas.microsoft.com/office/drawing/2014/main" id="{A339F8C7-0016-4764-AAFF-A35710D1D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43" y="2903889"/>
            <a:ext cx="2662917" cy="266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0D009B65-5878-461A-87E5-58A376BDA977}"/>
              </a:ext>
            </a:extLst>
          </p:cNvPr>
          <p:cNvSpPr txBox="1"/>
          <p:nvPr/>
        </p:nvSpPr>
        <p:spPr>
          <a:xfrm>
            <a:off x="6253877" y="1015899"/>
            <a:ext cx="2856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Tapiz sensorizado</a:t>
            </a:r>
          </a:p>
          <a:p>
            <a:pPr algn="ctr"/>
            <a:r>
              <a:rPr lang="es-ES" dirty="0"/>
              <a:t> + </a:t>
            </a:r>
          </a:p>
          <a:p>
            <a:pPr algn="ctr"/>
            <a:r>
              <a:rPr lang="es-ES" dirty="0"/>
              <a:t>Sistema de contención inteligente.</a:t>
            </a:r>
          </a:p>
        </p:txBody>
      </p:sp>
      <p:sp>
        <p:nvSpPr>
          <p:cNvPr id="29" name="Lata 21">
            <a:extLst>
              <a:ext uri="{FF2B5EF4-FFF2-40B4-BE49-F238E27FC236}">
                <a16:creationId xmlns:a16="http://schemas.microsoft.com/office/drawing/2014/main" id="{33129DC8-3B8D-4756-8C48-997259E15909}"/>
              </a:ext>
            </a:extLst>
          </p:cNvPr>
          <p:cNvSpPr/>
          <p:nvPr/>
        </p:nvSpPr>
        <p:spPr>
          <a:xfrm>
            <a:off x="8392477" y="3329768"/>
            <a:ext cx="365838" cy="51435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Picture 24" descr="Icono O cloud computing Gratis - Icon-Icons.com">
            <a:extLst>
              <a:ext uri="{FF2B5EF4-FFF2-40B4-BE49-F238E27FC236}">
                <a16:creationId xmlns:a16="http://schemas.microsoft.com/office/drawing/2014/main" id="{00924891-33CC-4A79-A4CE-F59CBE458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7618" y="745620"/>
            <a:ext cx="1393559" cy="139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17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66 -0.00625 L 0.30534 -0.0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B8238-70A1-4773-A92D-BC23E90E3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5E180145-399C-49DD-B1BE-69E21748F4A8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6451AAB-2C2F-46BD-B37C-EB8D983E1353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28C3035-6726-4098-9461-B065C3C92A36}"/>
              </a:ext>
            </a:extLst>
          </p:cNvPr>
          <p:cNvSpPr/>
          <p:nvPr/>
        </p:nvSpPr>
        <p:spPr>
          <a:xfrm>
            <a:off x="9050825" y="2403161"/>
            <a:ext cx="433097" cy="410181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Picture 2" descr="Bloques AutoCAD Gratis de Cama individual vista en planta">
            <a:extLst>
              <a:ext uri="{FF2B5EF4-FFF2-40B4-BE49-F238E27FC236}">
                <a16:creationId xmlns:a16="http://schemas.microsoft.com/office/drawing/2014/main" id="{C528374F-1CE3-4BCA-AD83-5D7C1CCD8A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2" r="37011"/>
          <a:stretch/>
        </p:blipFill>
        <p:spPr bwMode="auto">
          <a:xfrm>
            <a:off x="7083865" y="2372688"/>
            <a:ext cx="2177162" cy="37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795D9283-7138-4801-AF20-3913140B2092}"/>
              </a:ext>
            </a:extLst>
          </p:cNvPr>
          <p:cNvSpPr/>
          <p:nvPr/>
        </p:nvSpPr>
        <p:spPr>
          <a:xfrm>
            <a:off x="5509530" y="2213289"/>
            <a:ext cx="1679802" cy="40862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4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42CA1A3B-514E-4E8C-BCD3-3500618D797F}"/>
              </a:ext>
            </a:extLst>
          </p:cNvPr>
          <p:cNvSpPr txBox="1">
            <a:spLocks/>
          </p:cNvSpPr>
          <p:nvPr/>
        </p:nvSpPr>
        <p:spPr>
          <a:xfrm>
            <a:off x="5635850" y="2158520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F0F0770F-6634-4770-94FD-398862CC268F}"/>
              </a:ext>
            </a:extLst>
          </p:cNvPr>
          <p:cNvSpPr txBox="1">
            <a:spLocks/>
          </p:cNvSpPr>
          <p:nvPr/>
        </p:nvSpPr>
        <p:spPr>
          <a:xfrm>
            <a:off x="6109945" y="2158520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/>
          </a:p>
          <a:p>
            <a:r>
              <a:rPr lang="es-ES"/>
              <a:t> </a:t>
            </a:r>
          </a:p>
          <a:p>
            <a:r>
              <a:rPr lang="es-ES"/>
              <a:t> </a:t>
            </a:r>
          </a:p>
          <a:p>
            <a:r>
              <a:rPr lang="es-ES"/>
              <a:t> </a:t>
            </a:r>
          </a:p>
          <a:p>
            <a:r>
              <a:rPr lang="es-ES"/>
              <a:t> </a:t>
            </a:r>
          </a:p>
          <a:p>
            <a:r>
              <a:rPr lang="es-ES"/>
              <a:t> </a:t>
            </a:r>
          </a:p>
          <a:p>
            <a:r>
              <a:rPr lang="es-ES"/>
              <a:t> </a:t>
            </a:r>
            <a:endParaRPr lang="es-ES" dirty="0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1466C645-F63E-4A77-AC7E-5C95F62AEFF3}"/>
              </a:ext>
            </a:extLst>
          </p:cNvPr>
          <p:cNvSpPr txBox="1">
            <a:spLocks/>
          </p:cNvSpPr>
          <p:nvPr/>
        </p:nvSpPr>
        <p:spPr>
          <a:xfrm>
            <a:off x="6524622" y="2158520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</p:txBody>
      </p:sp>
      <p:pic>
        <p:nvPicPr>
          <p:cNvPr id="11" name="Picture 20" descr="Placa de circuito - Iconos gratis de computadora">
            <a:extLst>
              <a:ext uri="{FF2B5EF4-FFF2-40B4-BE49-F238E27FC236}">
                <a16:creationId xmlns:a16="http://schemas.microsoft.com/office/drawing/2014/main" id="{57C9C620-463C-44CF-9B34-CE25E252A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535" y="2078352"/>
            <a:ext cx="877492" cy="87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ata 21">
            <a:extLst>
              <a:ext uri="{FF2B5EF4-FFF2-40B4-BE49-F238E27FC236}">
                <a16:creationId xmlns:a16="http://schemas.microsoft.com/office/drawing/2014/main" id="{5C955661-19BD-4EA8-A6D3-3CE2F572B9ED}"/>
              </a:ext>
            </a:extLst>
          </p:cNvPr>
          <p:cNvSpPr/>
          <p:nvPr/>
        </p:nvSpPr>
        <p:spPr>
          <a:xfrm>
            <a:off x="6917089" y="3265801"/>
            <a:ext cx="365838" cy="51435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35387AD-00FB-4194-A853-BF8E4FB9D58C}"/>
              </a:ext>
            </a:extLst>
          </p:cNvPr>
          <p:cNvGrpSpPr/>
          <p:nvPr/>
        </p:nvGrpSpPr>
        <p:grpSpPr>
          <a:xfrm>
            <a:off x="2132207" y="654967"/>
            <a:ext cx="2590521" cy="5548222"/>
            <a:chOff x="1850146" y="730895"/>
            <a:chExt cx="2598880" cy="5574565"/>
          </a:xfrm>
        </p:grpSpPr>
        <p:sp>
          <p:nvSpPr>
            <p:cNvPr id="14" name="Google Shape;328;p48">
              <a:extLst>
                <a:ext uri="{FF2B5EF4-FFF2-40B4-BE49-F238E27FC236}">
                  <a16:creationId xmlns:a16="http://schemas.microsoft.com/office/drawing/2014/main" id="{6EBDAF49-C7B7-4378-B202-19B6B32E345A}"/>
                </a:ext>
              </a:extLst>
            </p:cNvPr>
            <p:cNvSpPr/>
            <p:nvPr/>
          </p:nvSpPr>
          <p:spPr>
            <a:xfrm>
              <a:off x="1850146" y="730895"/>
              <a:ext cx="2563521" cy="741808"/>
            </a:xfrm>
            <a:prstGeom prst="roundRect">
              <a:avLst>
                <a:gd name="adj" fmla="val 16667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marL="293248" indent="-203645" algn="ctr">
                <a:buSzPts val="1400"/>
                <a:buAutoNum type="alphaUcParenR"/>
              </a:pPr>
              <a:r>
                <a:rPr lang="es-ES" b="1" dirty="0"/>
                <a:t>ME HE CAÍDO</a:t>
              </a:r>
              <a:endParaRPr b="1" dirty="0"/>
            </a:p>
          </p:txBody>
        </p:sp>
        <p:sp>
          <p:nvSpPr>
            <p:cNvPr id="15" name="Google Shape;335;p48">
              <a:extLst>
                <a:ext uri="{FF2B5EF4-FFF2-40B4-BE49-F238E27FC236}">
                  <a16:creationId xmlns:a16="http://schemas.microsoft.com/office/drawing/2014/main" id="{211C61BB-9449-400A-BC2F-3EA96DE8EB74}"/>
                </a:ext>
              </a:extLst>
            </p:cNvPr>
            <p:cNvSpPr/>
            <p:nvPr/>
          </p:nvSpPr>
          <p:spPr>
            <a:xfrm>
              <a:off x="1884623" y="2135751"/>
              <a:ext cx="2563713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marL="293248" indent="-203645" algn="ctr">
                <a:buSzPts val="1400"/>
                <a:buAutoNum type="alphaUcParenR"/>
              </a:pPr>
              <a:r>
                <a:rPr lang="es-ES" sz="1155" b="1" dirty="0"/>
                <a:t>SOLICITUD DE ASISTENCIA</a:t>
              </a:r>
              <a:endParaRPr sz="1155" b="1" dirty="0"/>
            </a:p>
            <a:p>
              <a:pPr marL="293248" algn="ctr"/>
              <a:endParaRPr sz="1155" b="1" dirty="0"/>
            </a:p>
          </p:txBody>
        </p:sp>
        <p:sp>
          <p:nvSpPr>
            <p:cNvPr id="16" name="Google Shape;338;p48">
              <a:extLst>
                <a:ext uri="{FF2B5EF4-FFF2-40B4-BE49-F238E27FC236}">
                  <a16:creationId xmlns:a16="http://schemas.microsoft.com/office/drawing/2014/main" id="{6DA04B7B-CD9D-4F69-A628-D3E7471822BB}"/>
                </a:ext>
              </a:extLst>
            </p:cNvPr>
            <p:cNvSpPr/>
            <p:nvPr/>
          </p:nvSpPr>
          <p:spPr>
            <a:xfrm>
              <a:off x="1884623" y="3600155"/>
              <a:ext cx="2563713" cy="670418"/>
            </a:xfrm>
            <a:prstGeom prst="roundRect">
              <a:avLst>
                <a:gd name="adj" fmla="val 16667"/>
              </a:avLst>
            </a:prstGeom>
            <a:solidFill>
              <a:srgbClr val="D9EAD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SEGURIDAD</a:t>
              </a:r>
              <a:endParaRPr sz="1155" b="1"/>
            </a:p>
          </p:txBody>
        </p:sp>
        <p:sp>
          <p:nvSpPr>
            <p:cNvPr id="17" name="Google Shape;341;p48">
              <a:extLst>
                <a:ext uri="{FF2B5EF4-FFF2-40B4-BE49-F238E27FC236}">
                  <a16:creationId xmlns:a16="http://schemas.microsoft.com/office/drawing/2014/main" id="{52E3A6AC-E8DB-49E6-A9AB-79F101CE9A81}"/>
                </a:ext>
              </a:extLst>
            </p:cNvPr>
            <p:cNvSpPr/>
            <p:nvPr/>
          </p:nvSpPr>
          <p:spPr>
            <a:xfrm>
              <a:off x="1885505" y="4335885"/>
              <a:ext cx="2563521" cy="670418"/>
            </a:xfrm>
            <a:prstGeom prst="roundRect">
              <a:avLst>
                <a:gd name="adj" fmla="val 16667"/>
              </a:avLst>
            </a:prstGeom>
            <a:solidFill>
              <a:srgbClr val="EAD1D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100"/>
              </a:pPr>
              <a:r>
                <a:rPr lang="es-ES" sz="1155" b="1">
                  <a:solidFill>
                    <a:schemeClr val="dk1"/>
                  </a:solidFill>
                </a:rPr>
                <a:t>PROFESIONAL,</a:t>
              </a:r>
              <a:endParaRPr sz="1155" b="1">
                <a:solidFill>
                  <a:schemeClr val="dk1"/>
                </a:solidFill>
              </a:endParaRPr>
            </a:p>
            <a:p>
              <a:pPr algn="ctr">
                <a:buClr>
                  <a:schemeClr val="dk1"/>
                </a:buClr>
                <a:buSzPts val="1100"/>
              </a:pPr>
              <a:r>
                <a:rPr lang="es-ES" sz="1155" b="1">
                  <a:solidFill>
                    <a:schemeClr val="dk1"/>
                  </a:solidFill>
                </a:rPr>
                <a:t>PERSONA USUARIA Y FAMILIARES</a:t>
              </a:r>
              <a:endParaRPr sz="1155" b="1"/>
            </a:p>
          </p:txBody>
        </p:sp>
        <p:sp>
          <p:nvSpPr>
            <p:cNvPr id="18" name="Google Shape;344;p48">
              <a:extLst>
                <a:ext uri="{FF2B5EF4-FFF2-40B4-BE49-F238E27FC236}">
                  <a16:creationId xmlns:a16="http://schemas.microsoft.com/office/drawing/2014/main" id="{D2B68EE5-1715-43E9-A883-BE3ABD52217E}"/>
                </a:ext>
              </a:extLst>
            </p:cNvPr>
            <p:cNvSpPr/>
            <p:nvPr/>
          </p:nvSpPr>
          <p:spPr>
            <a:xfrm>
              <a:off x="1872708" y="5022738"/>
              <a:ext cx="2563521" cy="1282722"/>
            </a:xfrm>
            <a:prstGeom prst="roundRect">
              <a:avLst>
                <a:gd name="adj" fmla="val 16667"/>
              </a:avLst>
            </a:prstGeom>
            <a:solidFill>
              <a:srgbClr val="E6B8A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marL="293248" indent="-203645" algn="ctr">
                <a:buSzPts val="1400"/>
                <a:buAutoNum type="alphaUcParenR"/>
              </a:pPr>
              <a:r>
                <a:rPr lang="es-ES" sz="1155" b="1" dirty="0"/>
                <a:t>SENSOR DE PRESIÓN. APLICACIÓN DE AVISO. ACTIVACIÓN DE SEÑAL LUMINOSA PROGRESIVA.</a:t>
              </a:r>
              <a:endParaRPr sz="1155" b="1" dirty="0"/>
            </a:p>
          </p:txBody>
        </p:sp>
        <p:pic>
          <p:nvPicPr>
            <p:cNvPr id="19" name="Google Shape;351;p48">
              <a:extLst>
                <a:ext uri="{FF2B5EF4-FFF2-40B4-BE49-F238E27FC236}">
                  <a16:creationId xmlns:a16="http://schemas.microsoft.com/office/drawing/2014/main" id="{15AD76E2-E157-4273-A6E1-4C919B029755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70655" y="2490619"/>
              <a:ext cx="400212" cy="3194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356;p48">
              <a:extLst>
                <a:ext uri="{FF2B5EF4-FFF2-40B4-BE49-F238E27FC236}">
                  <a16:creationId xmlns:a16="http://schemas.microsoft.com/office/drawing/2014/main" id="{780CA8C6-8F6E-4F7B-AFCB-54F1D650B47E}"/>
                </a:ext>
              </a:extLst>
            </p:cNvPr>
            <p:cNvSpPr/>
            <p:nvPr/>
          </p:nvSpPr>
          <p:spPr>
            <a:xfrm>
              <a:off x="1884623" y="2868899"/>
              <a:ext cx="2563713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marL="293248" indent="-203645" algn="ctr">
                <a:buSzPts val="1400"/>
                <a:buAutoNum type="alphaUcParenR"/>
              </a:pPr>
              <a:r>
                <a:rPr lang="es-ES" sz="1155" b="1" dirty="0"/>
                <a:t>LOCALIZACIÓN  Y ASISTENCIA DE LA CAÍDA</a:t>
              </a:r>
              <a:endParaRPr sz="1155" b="1" dirty="0"/>
            </a:p>
          </p:txBody>
        </p:sp>
        <p:pic>
          <p:nvPicPr>
            <p:cNvPr id="21" name="Google Shape;359;p48">
              <a:extLst>
                <a:ext uri="{FF2B5EF4-FFF2-40B4-BE49-F238E27FC236}">
                  <a16:creationId xmlns:a16="http://schemas.microsoft.com/office/drawing/2014/main" id="{6F3C0C19-3692-4278-BA40-87D810E65404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28132" y="5071605"/>
              <a:ext cx="602615" cy="2020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5169363D-B8A2-4BAF-AFD5-624165147C1C}"/>
              </a:ext>
            </a:extLst>
          </p:cNvPr>
          <p:cNvGrpSpPr/>
          <p:nvPr/>
        </p:nvGrpSpPr>
        <p:grpSpPr>
          <a:xfrm>
            <a:off x="163604" y="468553"/>
            <a:ext cx="1936302" cy="5594496"/>
            <a:chOff x="92523" y="1121051"/>
            <a:chExt cx="1756672" cy="5025985"/>
          </a:xfrm>
        </p:grpSpPr>
        <p:sp>
          <p:nvSpPr>
            <p:cNvPr id="23" name="Google Shape;326;p48">
              <a:extLst>
                <a:ext uri="{FF2B5EF4-FFF2-40B4-BE49-F238E27FC236}">
                  <a16:creationId xmlns:a16="http://schemas.microsoft.com/office/drawing/2014/main" id="{1C112BD3-9310-40FB-97F9-81F75BD89EA3}"/>
                </a:ext>
              </a:extLst>
            </p:cNvPr>
            <p:cNvSpPr/>
            <p:nvPr/>
          </p:nvSpPr>
          <p:spPr>
            <a:xfrm>
              <a:off x="92523" y="1121051"/>
              <a:ext cx="1756672" cy="85726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539" b="1"/>
                <a:t>ETAPAS</a:t>
              </a:r>
              <a:endParaRPr sz="1539" b="1"/>
            </a:p>
          </p:txBody>
        </p:sp>
        <p:sp>
          <p:nvSpPr>
            <p:cNvPr id="24" name="Google Shape;330;p48">
              <a:extLst>
                <a:ext uri="{FF2B5EF4-FFF2-40B4-BE49-F238E27FC236}">
                  <a16:creationId xmlns:a16="http://schemas.microsoft.com/office/drawing/2014/main" id="{425038BE-B59B-4E65-A95D-29B3C688B0DA}"/>
                </a:ext>
              </a:extLst>
            </p:cNvPr>
            <p:cNvSpPr/>
            <p:nvPr/>
          </p:nvSpPr>
          <p:spPr>
            <a:xfrm>
              <a:off x="110258" y="2606977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EXPECTATIVAS PERSONA USUARIA</a:t>
              </a:r>
              <a:endParaRPr sz="1155" b="1"/>
            </a:p>
          </p:txBody>
        </p:sp>
        <p:sp>
          <p:nvSpPr>
            <p:cNvPr id="25" name="Google Shape;331;p48">
              <a:extLst>
                <a:ext uri="{FF2B5EF4-FFF2-40B4-BE49-F238E27FC236}">
                  <a16:creationId xmlns:a16="http://schemas.microsoft.com/office/drawing/2014/main" id="{45300789-81E0-44F8-974A-983168BA5741}"/>
                </a:ext>
              </a:extLst>
            </p:cNvPr>
            <p:cNvSpPr/>
            <p:nvPr/>
          </p:nvSpPr>
          <p:spPr>
            <a:xfrm>
              <a:off x="110258" y="4041798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D9EAD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EMOCIONES </a:t>
              </a:r>
              <a:endParaRPr sz="1155" b="1"/>
            </a:p>
          </p:txBody>
        </p:sp>
        <p:sp>
          <p:nvSpPr>
            <p:cNvPr id="26" name="Google Shape;332;p48">
              <a:extLst>
                <a:ext uri="{FF2B5EF4-FFF2-40B4-BE49-F238E27FC236}">
                  <a16:creationId xmlns:a16="http://schemas.microsoft.com/office/drawing/2014/main" id="{6804727D-4458-400A-BE62-F4FB3792D842}"/>
                </a:ext>
              </a:extLst>
            </p:cNvPr>
            <p:cNvSpPr/>
            <p:nvPr/>
          </p:nvSpPr>
          <p:spPr>
            <a:xfrm>
              <a:off x="111937" y="4807115"/>
              <a:ext cx="1509595" cy="670418"/>
            </a:xfrm>
            <a:prstGeom prst="roundRect">
              <a:avLst>
                <a:gd name="adj" fmla="val 16667"/>
              </a:avLst>
            </a:prstGeom>
            <a:solidFill>
              <a:srgbClr val="EAD1D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PERSONAS</a:t>
              </a:r>
              <a:endParaRPr sz="1155" b="1"/>
            </a:p>
          </p:txBody>
        </p:sp>
        <p:sp>
          <p:nvSpPr>
            <p:cNvPr id="27" name="Google Shape;333;p48">
              <a:extLst>
                <a:ext uri="{FF2B5EF4-FFF2-40B4-BE49-F238E27FC236}">
                  <a16:creationId xmlns:a16="http://schemas.microsoft.com/office/drawing/2014/main" id="{2C25E8F2-02AF-40D5-B3E3-561FA6DBCD47}"/>
                </a:ext>
              </a:extLst>
            </p:cNvPr>
            <p:cNvSpPr/>
            <p:nvPr/>
          </p:nvSpPr>
          <p:spPr>
            <a:xfrm>
              <a:off x="111942" y="5476618"/>
              <a:ext cx="1509595" cy="670418"/>
            </a:xfrm>
            <a:prstGeom prst="roundRect">
              <a:avLst>
                <a:gd name="adj" fmla="val 16667"/>
              </a:avLst>
            </a:prstGeom>
            <a:solidFill>
              <a:srgbClr val="E6B8A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TECNOLOGÍAS</a:t>
              </a:r>
              <a:endParaRPr sz="1155" b="1"/>
            </a:p>
          </p:txBody>
        </p:sp>
        <p:sp>
          <p:nvSpPr>
            <p:cNvPr id="28" name="Google Shape;354;p48">
              <a:extLst>
                <a:ext uri="{FF2B5EF4-FFF2-40B4-BE49-F238E27FC236}">
                  <a16:creationId xmlns:a16="http://schemas.microsoft.com/office/drawing/2014/main" id="{EFDD44BA-49C2-43ED-B907-EA2502FA9CD6}"/>
                </a:ext>
              </a:extLst>
            </p:cNvPr>
            <p:cNvSpPr/>
            <p:nvPr/>
          </p:nvSpPr>
          <p:spPr>
            <a:xfrm>
              <a:off x="110258" y="3340127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EXPECTATIVAS</a:t>
              </a:r>
              <a:endParaRPr sz="1155" b="1"/>
            </a:p>
            <a:p>
              <a:pPr algn="ctr"/>
              <a:r>
                <a:rPr lang="es-ES" sz="1155" b="1"/>
                <a:t>PROFESIONAL</a:t>
              </a:r>
              <a:endParaRPr sz="1155" b="1"/>
            </a:p>
          </p:txBody>
        </p:sp>
      </p:grpSp>
      <p:pic>
        <p:nvPicPr>
          <p:cNvPr id="29" name="Picture 4" descr="Zoka vector, gráfico vectorial, imágenes de Zoka vectoriales de stock -  Página 3 | Depositphotos®">
            <a:extLst>
              <a:ext uri="{FF2B5EF4-FFF2-40B4-BE49-F238E27FC236}">
                <a16:creationId xmlns:a16="http://schemas.microsoft.com/office/drawing/2014/main" id="{31723A5B-51C7-4828-AD7B-1296A62D38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5" t="15000" r="21168" b="14304"/>
          <a:stretch/>
        </p:blipFill>
        <p:spPr bwMode="auto">
          <a:xfrm>
            <a:off x="4983078" y="3172788"/>
            <a:ext cx="2707427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Wifi icono gratuito | Free Icon #Freepik #freeicon #tecnologia | Iconos,  Iconos de ordenador, Torres de telecomunicaciones">
            <a:extLst>
              <a:ext uri="{FF2B5EF4-FFF2-40B4-BE49-F238E27FC236}">
                <a16:creationId xmlns:a16="http://schemas.microsoft.com/office/drawing/2014/main" id="{68DAE7FE-483F-4B21-98A3-437EF921E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225" y="1288952"/>
            <a:ext cx="948760" cy="9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Descarga ahora este icono en formato SVG, PSD, PNG, EPS o como fuente para  web. Flaticon, la mayor base de datos… | Dibujos faciles a color, Iconos,  Dibujos fáciles">
            <a:extLst>
              <a:ext uri="{FF2B5EF4-FFF2-40B4-BE49-F238E27FC236}">
                <a16:creationId xmlns:a16="http://schemas.microsoft.com/office/drawing/2014/main" id="{5DA35DDE-D516-442D-A82A-4649FE142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854" y="2421642"/>
            <a:ext cx="844345" cy="84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8" descr="Interfono - Iconos gratis de tecnología">
            <a:extLst>
              <a:ext uri="{FF2B5EF4-FFF2-40B4-BE49-F238E27FC236}">
                <a16:creationId xmlns:a16="http://schemas.microsoft.com/office/drawing/2014/main" id="{E660520B-258A-418D-A1C3-40EEDABF3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616" y="4520014"/>
            <a:ext cx="699523" cy="69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Icono Smartphone Gratis - Icon-Icons.com">
            <a:extLst>
              <a:ext uri="{FF2B5EF4-FFF2-40B4-BE49-F238E27FC236}">
                <a16:creationId xmlns:a16="http://schemas.microsoft.com/office/drawing/2014/main" id="{349B4041-78EB-4BFE-8F81-A0BA4EB72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413" y="814808"/>
            <a:ext cx="1149767" cy="1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2" descr="Icono Alerta Gratis - Icon-Icons.com">
            <a:extLst>
              <a:ext uri="{FF2B5EF4-FFF2-40B4-BE49-F238E27FC236}">
                <a16:creationId xmlns:a16="http://schemas.microsoft.com/office/drawing/2014/main" id="{66FC64EC-45DE-48E0-8DF7-A9CCFABA8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625" y="1742408"/>
            <a:ext cx="430183" cy="44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upo 34">
            <a:extLst>
              <a:ext uri="{FF2B5EF4-FFF2-40B4-BE49-F238E27FC236}">
                <a16:creationId xmlns:a16="http://schemas.microsoft.com/office/drawing/2014/main" id="{D857BE17-6743-4314-90DB-71CF7F49BADE}"/>
              </a:ext>
            </a:extLst>
          </p:cNvPr>
          <p:cNvGrpSpPr/>
          <p:nvPr/>
        </p:nvGrpSpPr>
        <p:grpSpPr>
          <a:xfrm>
            <a:off x="9728139" y="487031"/>
            <a:ext cx="1743075" cy="962368"/>
            <a:chOff x="9890861" y="4523662"/>
            <a:chExt cx="1743075" cy="962368"/>
          </a:xfrm>
        </p:grpSpPr>
        <p:sp>
          <p:nvSpPr>
            <p:cNvPr id="36" name="Llamada rectangular redondeada 65">
              <a:extLst>
                <a:ext uri="{FF2B5EF4-FFF2-40B4-BE49-F238E27FC236}">
                  <a16:creationId xmlns:a16="http://schemas.microsoft.com/office/drawing/2014/main" id="{CA198772-B332-4292-B318-160BF8B2FE7A}"/>
                </a:ext>
              </a:extLst>
            </p:cNvPr>
            <p:cNvSpPr/>
            <p:nvPr/>
          </p:nvSpPr>
          <p:spPr>
            <a:xfrm>
              <a:off x="9890861" y="4523662"/>
              <a:ext cx="1743075" cy="907597"/>
            </a:xfrm>
            <a:prstGeom prst="wedgeRoundRect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F7A0A533-A4D9-4B19-9A63-77CD7CA2F2E8}"/>
                </a:ext>
              </a:extLst>
            </p:cNvPr>
            <p:cNvSpPr txBox="1"/>
            <p:nvPr/>
          </p:nvSpPr>
          <p:spPr>
            <a:xfrm>
              <a:off x="9979871" y="4562700"/>
              <a:ext cx="160802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CAÍDA EN HABITACIÓN Nº 301</a:t>
              </a:r>
            </a:p>
          </p:txBody>
        </p:sp>
      </p:grpSp>
      <p:pic>
        <p:nvPicPr>
          <p:cNvPr id="38" name="Picture 12" descr="❗ Exclamación Roja Emoji">
            <a:extLst>
              <a:ext uri="{FF2B5EF4-FFF2-40B4-BE49-F238E27FC236}">
                <a16:creationId xmlns:a16="http://schemas.microsoft.com/office/drawing/2014/main" id="{A10F92F1-47C4-44FB-B15F-5AB8E0A9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7861" y="1626256"/>
            <a:ext cx="941522" cy="94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upo 38">
            <a:extLst>
              <a:ext uri="{FF2B5EF4-FFF2-40B4-BE49-F238E27FC236}">
                <a16:creationId xmlns:a16="http://schemas.microsoft.com/office/drawing/2014/main" id="{84DC19A0-8FBD-40BD-8AEC-B58A0C6BB68F}"/>
              </a:ext>
            </a:extLst>
          </p:cNvPr>
          <p:cNvGrpSpPr/>
          <p:nvPr/>
        </p:nvGrpSpPr>
        <p:grpSpPr>
          <a:xfrm>
            <a:off x="8393191" y="3522977"/>
            <a:ext cx="2233529" cy="913345"/>
            <a:chOff x="9890861" y="4523662"/>
            <a:chExt cx="1743075" cy="90759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0" name="Llamada rectangular redondeada 71">
              <a:extLst>
                <a:ext uri="{FF2B5EF4-FFF2-40B4-BE49-F238E27FC236}">
                  <a16:creationId xmlns:a16="http://schemas.microsoft.com/office/drawing/2014/main" id="{1A92DC01-0C4F-4C0D-9363-B4B88A928C72}"/>
                </a:ext>
              </a:extLst>
            </p:cNvPr>
            <p:cNvSpPr/>
            <p:nvPr/>
          </p:nvSpPr>
          <p:spPr>
            <a:xfrm>
              <a:off x="9890861" y="4523662"/>
              <a:ext cx="1743075" cy="907597"/>
            </a:xfrm>
            <a:prstGeom prst="wedgeRoundRectCallou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17DF03E0-1307-4DE2-B685-90B2D5738063}"/>
                </a:ext>
              </a:extLst>
            </p:cNvPr>
            <p:cNvSpPr txBox="1"/>
            <p:nvPr/>
          </p:nvSpPr>
          <p:spPr>
            <a:xfrm>
              <a:off x="9978205" y="4656328"/>
              <a:ext cx="1609694" cy="6422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PACO, ENSEGUIDA ESTOY CONTIGO</a:t>
              </a:r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4FC1A9D1-4EE3-498B-B64A-6683CD5C4D25}"/>
              </a:ext>
            </a:extLst>
          </p:cNvPr>
          <p:cNvGrpSpPr/>
          <p:nvPr/>
        </p:nvGrpSpPr>
        <p:grpSpPr>
          <a:xfrm>
            <a:off x="10075633" y="2020176"/>
            <a:ext cx="2216541" cy="2783802"/>
            <a:chOff x="9325320" y="519794"/>
            <a:chExt cx="2216541" cy="2783802"/>
          </a:xfrm>
        </p:grpSpPr>
        <p:pic>
          <p:nvPicPr>
            <p:cNvPr id="45" name="Picture 26" descr="2,117 Recepcion Del Paciente Vectores, Ilustraciones y Gráficos - 123RF">
              <a:extLst>
                <a:ext uri="{FF2B5EF4-FFF2-40B4-BE49-F238E27FC236}">
                  <a16:creationId xmlns:a16="http://schemas.microsoft.com/office/drawing/2014/main" id="{37E73602-98F6-489A-9032-09FB4FA3E7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33" t="13537" r="22431" b="16463"/>
            <a:stretch/>
          </p:blipFill>
          <p:spPr bwMode="auto">
            <a:xfrm>
              <a:off x="9325320" y="519794"/>
              <a:ext cx="2216541" cy="2783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Más 68">
              <a:extLst>
                <a:ext uri="{FF2B5EF4-FFF2-40B4-BE49-F238E27FC236}">
                  <a16:creationId xmlns:a16="http://schemas.microsoft.com/office/drawing/2014/main" id="{48102B47-346E-41AF-B00C-B7352887DEF3}"/>
                </a:ext>
              </a:extLst>
            </p:cNvPr>
            <p:cNvSpPr/>
            <p:nvPr/>
          </p:nvSpPr>
          <p:spPr>
            <a:xfrm>
              <a:off x="10855129" y="860685"/>
              <a:ext cx="571500" cy="566056"/>
            </a:xfrm>
            <a:prstGeom prst="mathPlus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83248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32 -0.0537 C 0.02539 -0.07778 0.03347 -0.10162 0.04779 -0.10578 C 0.06198 -0.10995 0.08763 -0.07384 0.10287 -0.0787 C 0.1181 -0.08356 0.1224 -0.13148 0.1392 -0.13495 C 0.15599 -0.13842 0.19232 -0.10625 0.20365 -0.09953 C 0.21498 -0.09305 0.20651 -0.09583 0.20716 -0.09537 C 0.20768 -0.09514 0.2069 -0.09722 0.20716 -0.09745 C 0.20729 -0.09791 0.20795 -0.09791 0.20834 -0.09745 " pathEditMode="relative" rAng="0" ptsTypes="AAAAAAAA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9" y="-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57 0.24005 C -0.09518 0.26412 -0.1168 0.28843 -0.13464 0.31899 C -0.15235 0.34954 -0.14167 0.40278 -0.18034 0.42315 C -0.21901 0.44375 -0.33438 0.44514 -0.36667 0.4419 C -0.39883 0.43889 -0.37344 0.40926 -0.3737 0.4044 C -0.37383 0.39954 -0.36784 0.41274 -0.36784 0.41274 L -0.36784 0.41274 " pathEditMode="relative" ptsTypes="AAAAAAA">
                                      <p:cBhvr>
                                        <p:cTn id="3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005B39-3838-4476-ADB0-1D6BFE8CF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6CB04914-650A-4773-AA2E-ADE98817087F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AC1C6D04-BD97-462A-9AA2-472E4F759B3B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s-ES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B385ED20-21DD-4BE8-88F2-CFD1D0B6E162}"/>
              </a:ext>
            </a:extLst>
          </p:cNvPr>
          <p:cNvGrpSpPr/>
          <p:nvPr/>
        </p:nvGrpSpPr>
        <p:grpSpPr>
          <a:xfrm>
            <a:off x="163604" y="430845"/>
            <a:ext cx="1936302" cy="5594496"/>
            <a:chOff x="92523" y="1121051"/>
            <a:chExt cx="1756672" cy="5025985"/>
          </a:xfrm>
        </p:grpSpPr>
        <p:sp>
          <p:nvSpPr>
            <p:cNvPr id="6" name="Google Shape;326;p48">
              <a:extLst>
                <a:ext uri="{FF2B5EF4-FFF2-40B4-BE49-F238E27FC236}">
                  <a16:creationId xmlns:a16="http://schemas.microsoft.com/office/drawing/2014/main" id="{CAA94774-BAB8-4902-9CCA-6007E989A704}"/>
                </a:ext>
              </a:extLst>
            </p:cNvPr>
            <p:cNvSpPr/>
            <p:nvPr/>
          </p:nvSpPr>
          <p:spPr>
            <a:xfrm>
              <a:off x="92523" y="1121051"/>
              <a:ext cx="1756672" cy="85726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539" b="1"/>
                <a:t>ETAPAS</a:t>
              </a:r>
              <a:endParaRPr sz="1539" b="1"/>
            </a:p>
          </p:txBody>
        </p:sp>
        <p:sp>
          <p:nvSpPr>
            <p:cNvPr id="7" name="Google Shape;330;p48">
              <a:extLst>
                <a:ext uri="{FF2B5EF4-FFF2-40B4-BE49-F238E27FC236}">
                  <a16:creationId xmlns:a16="http://schemas.microsoft.com/office/drawing/2014/main" id="{003238CB-20E1-429F-A7E3-6A3BFF1C7823}"/>
                </a:ext>
              </a:extLst>
            </p:cNvPr>
            <p:cNvSpPr/>
            <p:nvPr/>
          </p:nvSpPr>
          <p:spPr>
            <a:xfrm>
              <a:off x="110258" y="2606977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EXPECTATIVAS PERSONA USUARIA</a:t>
              </a:r>
              <a:endParaRPr sz="1155" b="1"/>
            </a:p>
          </p:txBody>
        </p:sp>
        <p:sp>
          <p:nvSpPr>
            <p:cNvPr id="8" name="Google Shape;331;p48">
              <a:extLst>
                <a:ext uri="{FF2B5EF4-FFF2-40B4-BE49-F238E27FC236}">
                  <a16:creationId xmlns:a16="http://schemas.microsoft.com/office/drawing/2014/main" id="{6802D6CE-08BA-4954-B712-5728852128DE}"/>
                </a:ext>
              </a:extLst>
            </p:cNvPr>
            <p:cNvSpPr/>
            <p:nvPr/>
          </p:nvSpPr>
          <p:spPr>
            <a:xfrm>
              <a:off x="110258" y="4041798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D9EAD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EMOCIONES </a:t>
              </a:r>
              <a:endParaRPr sz="1155" b="1"/>
            </a:p>
          </p:txBody>
        </p:sp>
        <p:sp>
          <p:nvSpPr>
            <p:cNvPr id="9" name="Google Shape;332;p48">
              <a:extLst>
                <a:ext uri="{FF2B5EF4-FFF2-40B4-BE49-F238E27FC236}">
                  <a16:creationId xmlns:a16="http://schemas.microsoft.com/office/drawing/2014/main" id="{CBA87083-7A15-4720-99A6-6C1600446DC9}"/>
                </a:ext>
              </a:extLst>
            </p:cNvPr>
            <p:cNvSpPr/>
            <p:nvPr/>
          </p:nvSpPr>
          <p:spPr>
            <a:xfrm>
              <a:off x="111937" y="4807115"/>
              <a:ext cx="1509595" cy="670418"/>
            </a:xfrm>
            <a:prstGeom prst="roundRect">
              <a:avLst>
                <a:gd name="adj" fmla="val 16667"/>
              </a:avLst>
            </a:prstGeom>
            <a:solidFill>
              <a:srgbClr val="EAD1D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PERSONAS</a:t>
              </a:r>
              <a:endParaRPr sz="1155" b="1"/>
            </a:p>
          </p:txBody>
        </p:sp>
        <p:sp>
          <p:nvSpPr>
            <p:cNvPr id="10" name="Google Shape;333;p48">
              <a:extLst>
                <a:ext uri="{FF2B5EF4-FFF2-40B4-BE49-F238E27FC236}">
                  <a16:creationId xmlns:a16="http://schemas.microsoft.com/office/drawing/2014/main" id="{FEB9C992-7D4A-4651-A690-3328DF6E5A65}"/>
                </a:ext>
              </a:extLst>
            </p:cNvPr>
            <p:cNvSpPr/>
            <p:nvPr/>
          </p:nvSpPr>
          <p:spPr>
            <a:xfrm>
              <a:off x="111942" y="5476618"/>
              <a:ext cx="1509595" cy="670418"/>
            </a:xfrm>
            <a:prstGeom prst="roundRect">
              <a:avLst>
                <a:gd name="adj" fmla="val 16667"/>
              </a:avLst>
            </a:prstGeom>
            <a:solidFill>
              <a:srgbClr val="E6B8A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TECNOLOGÍAS</a:t>
              </a:r>
              <a:endParaRPr sz="1155" b="1"/>
            </a:p>
          </p:txBody>
        </p:sp>
        <p:sp>
          <p:nvSpPr>
            <p:cNvPr id="11" name="Google Shape;354;p48">
              <a:extLst>
                <a:ext uri="{FF2B5EF4-FFF2-40B4-BE49-F238E27FC236}">
                  <a16:creationId xmlns:a16="http://schemas.microsoft.com/office/drawing/2014/main" id="{77540FF9-A3CF-40D7-B161-6FFA5CA7FD1A}"/>
                </a:ext>
              </a:extLst>
            </p:cNvPr>
            <p:cNvSpPr/>
            <p:nvPr/>
          </p:nvSpPr>
          <p:spPr>
            <a:xfrm>
              <a:off x="110258" y="3340127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EXPECTATIVAS</a:t>
              </a:r>
              <a:endParaRPr sz="1155" b="1"/>
            </a:p>
            <a:p>
              <a:pPr algn="ctr"/>
              <a:r>
                <a:rPr lang="es-ES" sz="1155" b="1"/>
                <a:t>PROFESIONAL</a:t>
              </a:r>
              <a:endParaRPr sz="1155" b="1"/>
            </a:p>
          </p:txBody>
        </p:sp>
      </p:grpSp>
      <p:sp>
        <p:nvSpPr>
          <p:cNvPr id="13" name="Google Shape;338;p48">
            <a:extLst>
              <a:ext uri="{FF2B5EF4-FFF2-40B4-BE49-F238E27FC236}">
                <a16:creationId xmlns:a16="http://schemas.microsoft.com/office/drawing/2014/main" id="{15B4D806-19C4-4A71-AC3B-85A8A9AB3954}"/>
              </a:ext>
            </a:extLst>
          </p:cNvPr>
          <p:cNvSpPr/>
          <p:nvPr/>
        </p:nvSpPr>
        <p:spPr>
          <a:xfrm>
            <a:off x="2208416" y="3704156"/>
            <a:ext cx="2563713" cy="682438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155" b="1"/>
              <a:t>SEGURIDAD</a:t>
            </a:r>
            <a:endParaRPr sz="1155" b="1"/>
          </a:p>
        </p:txBody>
      </p:sp>
      <p:sp>
        <p:nvSpPr>
          <p:cNvPr id="14" name="Google Shape;341;p48">
            <a:extLst>
              <a:ext uri="{FF2B5EF4-FFF2-40B4-BE49-F238E27FC236}">
                <a16:creationId xmlns:a16="http://schemas.microsoft.com/office/drawing/2014/main" id="{EB742F1C-90C8-416F-8867-BDA5D5F339F4}"/>
              </a:ext>
            </a:extLst>
          </p:cNvPr>
          <p:cNvSpPr/>
          <p:nvPr/>
        </p:nvSpPr>
        <p:spPr>
          <a:xfrm>
            <a:off x="2214656" y="4571773"/>
            <a:ext cx="2563521" cy="670418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s-ES" sz="1155" b="1" dirty="0">
                <a:solidFill>
                  <a:schemeClr val="dk1"/>
                </a:solidFill>
              </a:rPr>
              <a:t>PROFESIONAL,</a:t>
            </a:r>
            <a:endParaRPr sz="1155" b="1" dirty="0">
              <a:solidFill>
                <a:schemeClr val="dk1"/>
              </a:solidFill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es-ES" sz="1155" b="1" dirty="0">
                <a:solidFill>
                  <a:schemeClr val="dk1"/>
                </a:solidFill>
              </a:rPr>
              <a:t>PERSONA USUARIA Y FAMILIARES</a:t>
            </a:r>
            <a:endParaRPr sz="1155" b="1" dirty="0"/>
          </a:p>
        </p:txBody>
      </p:sp>
      <p:sp>
        <p:nvSpPr>
          <p:cNvPr id="15" name="Google Shape;344;p48">
            <a:extLst>
              <a:ext uri="{FF2B5EF4-FFF2-40B4-BE49-F238E27FC236}">
                <a16:creationId xmlns:a16="http://schemas.microsoft.com/office/drawing/2014/main" id="{219D196D-A7EB-41D8-AE48-542EB763FA93}"/>
              </a:ext>
            </a:extLst>
          </p:cNvPr>
          <p:cNvSpPr/>
          <p:nvPr/>
        </p:nvSpPr>
        <p:spPr>
          <a:xfrm>
            <a:off x="2170821" y="5279089"/>
            <a:ext cx="2563521" cy="1102859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marL="293248" algn="ctr"/>
            <a:r>
              <a:rPr lang="es-ES" sz="1155" b="1" dirty="0"/>
              <a:t>B) S</a:t>
            </a:r>
            <a:r>
              <a:rPr lang="es-ES" sz="1155" b="1" dirty="0">
                <a:solidFill>
                  <a:schemeClr val="dk1"/>
                </a:solidFill>
              </a:rPr>
              <a:t>ENSOR DE PRESIÓN. APLICACIÓN DE AVISO. </a:t>
            </a:r>
            <a:r>
              <a:rPr lang="es-ES" sz="1155" b="1" dirty="0"/>
              <a:t>REGISTRO DE ACTIVIDAD </a:t>
            </a:r>
            <a:endParaRPr sz="1155" b="1" dirty="0"/>
          </a:p>
        </p:txBody>
      </p:sp>
      <p:sp>
        <p:nvSpPr>
          <p:cNvPr id="16" name="Google Shape;356;p48">
            <a:extLst>
              <a:ext uri="{FF2B5EF4-FFF2-40B4-BE49-F238E27FC236}">
                <a16:creationId xmlns:a16="http://schemas.microsoft.com/office/drawing/2014/main" id="{41B8F555-2B79-440A-8E62-DDA30B132DE4}"/>
              </a:ext>
            </a:extLst>
          </p:cNvPr>
          <p:cNvSpPr/>
          <p:nvPr/>
        </p:nvSpPr>
        <p:spPr>
          <a:xfrm>
            <a:off x="2255278" y="2898773"/>
            <a:ext cx="2563713" cy="670418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marL="89603" algn="ctr">
              <a:buSzPts val="1400"/>
            </a:pPr>
            <a:r>
              <a:rPr lang="es-ES" sz="1155" b="1" dirty="0"/>
              <a:t>B) CONOCER LA RUTINA DE ACTIVIDAD</a:t>
            </a:r>
            <a:endParaRPr sz="1155" b="1" dirty="0"/>
          </a:p>
        </p:txBody>
      </p:sp>
      <p:sp>
        <p:nvSpPr>
          <p:cNvPr id="17" name="Google Shape;358;p48">
            <a:extLst>
              <a:ext uri="{FF2B5EF4-FFF2-40B4-BE49-F238E27FC236}">
                <a16:creationId xmlns:a16="http://schemas.microsoft.com/office/drawing/2014/main" id="{6514BD6C-93FD-45DA-AC2F-9B02882E116C}"/>
              </a:ext>
            </a:extLst>
          </p:cNvPr>
          <p:cNvSpPr/>
          <p:nvPr/>
        </p:nvSpPr>
        <p:spPr>
          <a:xfrm>
            <a:off x="2187596" y="502674"/>
            <a:ext cx="2594690" cy="810575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642" tIns="58642" rIns="58642" bIns="58642" anchor="ctr" anchorCtr="0">
            <a:noAutofit/>
          </a:bodyPr>
          <a:lstStyle/>
          <a:p>
            <a:pPr algn="ctr"/>
            <a:r>
              <a:rPr lang="es-ES" sz="1600" b="1" dirty="0"/>
              <a:t>B)  ME HE </a:t>
            </a:r>
            <a:r>
              <a:rPr lang="es-ES" b="1" dirty="0"/>
              <a:t>LEVANTADO</a:t>
            </a:r>
            <a:endParaRPr sz="1600" b="1" dirty="0"/>
          </a:p>
        </p:txBody>
      </p:sp>
      <p:pic>
        <p:nvPicPr>
          <p:cNvPr id="18" name="Google Shape;359;p48">
            <a:extLst>
              <a:ext uri="{FF2B5EF4-FFF2-40B4-BE49-F238E27FC236}">
                <a16:creationId xmlns:a16="http://schemas.microsoft.com/office/drawing/2014/main" id="{CB572732-C492-483E-8C36-93E6C50BF3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71027" y="4942132"/>
            <a:ext cx="602615" cy="202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2" descr="Bloques AutoCAD Gratis de Cama individual vista en planta">
            <a:extLst>
              <a:ext uri="{FF2B5EF4-FFF2-40B4-BE49-F238E27FC236}">
                <a16:creationId xmlns:a16="http://schemas.microsoft.com/office/drawing/2014/main" id="{28F39CD9-F77F-451B-85E8-E413C01D6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2" r="37011"/>
          <a:stretch/>
        </p:blipFill>
        <p:spPr bwMode="auto">
          <a:xfrm>
            <a:off x="8509363" y="2257915"/>
            <a:ext cx="2177162" cy="37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D7249CC8-4263-4DA7-B9A9-AEF085CE5F33}"/>
              </a:ext>
            </a:extLst>
          </p:cNvPr>
          <p:cNvSpPr/>
          <p:nvPr/>
        </p:nvSpPr>
        <p:spPr>
          <a:xfrm>
            <a:off x="6966862" y="2175581"/>
            <a:ext cx="1679802" cy="40862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4</a:t>
            </a:r>
          </a:p>
        </p:txBody>
      </p:sp>
      <p:pic>
        <p:nvPicPr>
          <p:cNvPr id="21" name="Picture 8" descr="Icono De Alfombra De Muebles, Estera, Icono PNG y Vector para Descargar  Gratis | Pngtree">
            <a:extLst>
              <a:ext uri="{FF2B5EF4-FFF2-40B4-BE49-F238E27FC236}">
                <a16:creationId xmlns:a16="http://schemas.microsoft.com/office/drawing/2014/main" id="{DAB7EACF-5579-4467-AEFE-5B28535339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1" t="26893" r="9492" b="18408"/>
          <a:stretch/>
        </p:blipFill>
        <p:spPr bwMode="auto">
          <a:xfrm rot="15932083">
            <a:off x="7498562" y="3963558"/>
            <a:ext cx="1057275" cy="106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Marcador de contenido 2">
            <a:extLst>
              <a:ext uri="{FF2B5EF4-FFF2-40B4-BE49-F238E27FC236}">
                <a16:creationId xmlns:a16="http://schemas.microsoft.com/office/drawing/2014/main" id="{AD5A89E8-AEF6-4C86-A283-F87C17944850}"/>
              </a:ext>
            </a:extLst>
          </p:cNvPr>
          <p:cNvSpPr txBox="1">
            <a:spLocks/>
          </p:cNvSpPr>
          <p:nvPr/>
        </p:nvSpPr>
        <p:spPr>
          <a:xfrm>
            <a:off x="7093182" y="2120812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</p:txBody>
      </p:sp>
      <p:sp>
        <p:nvSpPr>
          <p:cNvPr id="23" name="Marcador de contenido 2">
            <a:extLst>
              <a:ext uri="{FF2B5EF4-FFF2-40B4-BE49-F238E27FC236}">
                <a16:creationId xmlns:a16="http://schemas.microsoft.com/office/drawing/2014/main" id="{7830FC07-7B10-45A1-8D58-2C0DCFF37B91}"/>
              </a:ext>
            </a:extLst>
          </p:cNvPr>
          <p:cNvSpPr txBox="1">
            <a:spLocks/>
          </p:cNvSpPr>
          <p:nvPr/>
        </p:nvSpPr>
        <p:spPr>
          <a:xfrm>
            <a:off x="7554162" y="2122221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</p:txBody>
      </p:sp>
      <p:sp>
        <p:nvSpPr>
          <p:cNvPr id="24" name="Marcador de contenido 2">
            <a:extLst>
              <a:ext uri="{FF2B5EF4-FFF2-40B4-BE49-F238E27FC236}">
                <a16:creationId xmlns:a16="http://schemas.microsoft.com/office/drawing/2014/main" id="{D8359634-C7E4-411C-ABAE-E5B0D57B22E8}"/>
              </a:ext>
            </a:extLst>
          </p:cNvPr>
          <p:cNvSpPr txBox="1">
            <a:spLocks/>
          </p:cNvSpPr>
          <p:nvPr/>
        </p:nvSpPr>
        <p:spPr>
          <a:xfrm>
            <a:off x="7994371" y="2120812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</p:txBody>
      </p:sp>
      <p:pic>
        <p:nvPicPr>
          <p:cNvPr id="25" name="Picture 20" descr="Placa de circuito - Iconos gratis de computadora">
            <a:extLst>
              <a:ext uri="{FF2B5EF4-FFF2-40B4-BE49-F238E27FC236}">
                <a16:creationId xmlns:a16="http://schemas.microsoft.com/office/drawing/2014/main" id="{98D667DB-B877-447B-BC38-C31A02C14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867" y="2040644"/>
            <a:ext cx="877492" cy="87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Paseo relajante - Iconos gratis de personas">
            <a:extLst>
              <a:ext uri="{FF2B5EF4-FFF2-40B4-BE49-F238E27FC236}">
                <a16:creationId xmlns:a16="http://schemas.microsoft.com/office/drawing/2014/main" id="{E26112BC-4A6B-4F29-ADB1-70A4C0CE5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74421" y="2810169"/>
            <a:ext cx="2662917" cy="266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D13B1893-A3A2-4800-AA7D-FB3C50198EC5}"/>
              </a:ext>
            </a:extLst>
          </p:cNvPr>
          <p:cNvSpPr txBox="1"/>
          <p:nvPr/>
        </p:nvSpPr>
        <p:spPr>
          <a:xfrm>
            <a:off x="6329297" y="975786"/>
            <a:ext cx="2954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Tapiz sensorizado </a:t>
            </a:r>
          </a:p>
          <a:p>
            <a:pPr algn="ctr"/>
            <a:r>
              <a:rPr lang="es-ES" dirty="0"/>
              <a:t>+ </a:t>
            </a:r>
          </a:p>
          <a:p>
            <a:pPr algn="ctr"/>
            <a:r>
              <a:rPr lang="es-ES" dirty="0"/>
              <a:t>Recogida de datos de rutina en la nube</a:t>
            </a:r>
          </a:p>
        </p:txBody>
      </p:sp>
      <p:pic>
        <p:nvPicPr>
          <p:cNvPr id="28" name="Picture 24" descr="Icono O cloud computing Gratis - Icon-Icons.com">
            <a:extLst>
              <a:ext uri="{FF2B5EF4-FFF2-40B4-BE49-F238E27FC236}">
                <a16:creationId xmlns:a16="http://schemas.microsoft.com/office/drawing/2014/main" id="{1D97AF43-DB6B-4D04-BC91-500C19278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562" y="643945"/>
            <a:ext cx="1393559" cy="139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33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43 0.02916 L -0.15143 0.013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-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5F2CC7-E7A6-4C93-93FC-DF7CD3507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1D96D19E-4040-4F96-86C2-C95CA2452AA2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7DC2436C-EA40-4F97-8D24-96BA6040C4BF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s-ES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5BE09038-A40A-4D20-96F7-01397152B874}"/>
              </a:ext>
            </a:extLst>
          </p:cNvPr>
          <p:cNvGrpSpPr/>
          <p:nvPr/>
        </p:nvGrpSpPr>
        <p:grpSpPr>
          <a:xfrm>
            <a:off x="163604" y="487407"/>
            <a:ext cx="1936302" cy="5594496"/>
            <a:chOff x="92523" y="1121051"/>
            <a:chExt cx="1756672" cy="5025985"/>
          </a:xfrm>
        </p:grpSpPr>
        <p:sp>
          <p:nvSpPr>
            <p:cNvPr id="6" name="Google Shape;326;p48">
              <a:extLst>
                <a:ext uri="{FF2B5EF4-FFF2-40B4-BE49-F238E27FC236}">
                  <a16:creationId xmlns:a16="http://schemas.microsoft.com/office/drawing/2014/main" id="{543AC326-4342-47B7-AE08-80301468455A}"/>
                </a:ext>
              </a:extLst>
            </p:cNvPr>
            <p:cNvSpPr/>
            <p:nvPr/>
          </p:nvSpPr>
          <p:spPr>
            <a:xfrm>
              <a:off x="92523" y="1121051"/>
              <a:ext cx="1756672" cy="85726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539" b="1"/>
                <a:t>ETAPAS</a:t>
              </a:r>
              <a:endParaRPr sz="1539" b="1"/>
            </a:p>
          </p:txBody>
        </p:sp>
        <p:sp>
          <p:nvSpPr>
            <p:cNvPr id="7" name="Google Shape;330;p48">
              <a:extLst>
                <a:ext uri="{FF2B5EF4-FFF2-40B4-BE49-F238E27FC236}">
                  <a16:creationId xmlns:a16="http://schemas.microsoft.com/office/drawing/2014/main" id="{01CB2135-7E91-4E21-AD9A-10FA8A4BF74E}"/>
                </a:ext>
              </a:extLst>
            </p:cNvPr>
            <p:cNvSpPr/>
            <p:nvPr/>
          </p:nvSpPr>
          <p:spPr>
            <a:xfrm>
              <a:off x="110258" y="2606977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EXPECTATIVAS PERSONA USUARIA</a:t>
              </a:r>
              <a:endParaRPr sz="1155" b="1"/>
            </a:p>
          </p:txBody>
        </p:sp>
        <p:sp>
          <p:nvSpPr>
            <p:cNvPr id="8" name="Google Shape;331;p48">
              <a:extLst>
                <a:ext uri="{FF2B5EF4-FFF2-40B4-BE49-F238E27FC236}">
                  <a16:creationId xmlns:a16="http://schemas.microsoft.com/office/drawing/2014/main" id="{E0D078EF-562E-432F-8CEE-A7FE84F0B4F9}"/>
                </a:ext>
              </a:extLst>
            </p:cNvPr>
            <p:cNvSpPr/>
            <p:nvPr/>
          </p:nvSpPr>
          <p:spPr>
            <a:xfrm>
              <a:off x="110258" y="4041798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D9EAD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EMOCIONES </a:t>
              </a:r>
              <a:endParaRPr sz="1155" b="1"/>
            </a:p>
          </p:txBody>
        </p:sp>
        <p:sp>
          <p:nvSpPr>
            <p:cNvPr id="9" name="Google Shape;332;p48">
              <a:extLst>
                <a:ext uri="{FF2B5EF4-FFF2-40B4-BE49-F238E27FC236}">
                  <a16:creationId xmlns:a16="http://schemas.microsoft.com/office/drawing/2014/main" id="{28B0793A-4AE3-4AFD-B023-DD489D4719A9}"/>
                </a:ext>
              </a:extLst>
            </p:cNvPr>
            <p:cNvSpPr/>
            <p:nvPr/>
          </p:nvSpPr>
          <p:spPr>
            <a:xfrm>
              <a:off x="111937" y="4807115"/>
              <a:ext cx="1509595" cy="670418"/>
            </a:xfrm>
            <a:prstGeom prst="roundRect">
              <a:avLst>
                <a:gd name="adj" fmla="val 16667"/>
              </a:avLst>
            </a:prstGeom>
            <a:solidFill>
              <a:srgbClr val="EAD1D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PERSONAS</a:t>
              </a:r>
              <a:endParaRPr sz="1155" b="1"/>
            </a:p>
          </p:txBody>
        </p:sp>
        <p:sp>
          <p:nvSpPr>
            <p:cNvPr id="10" name="Google Shape;333;p48">
              <a:extLst>
                <a:ext uri="{FF2B5EF4-FFF2-40B4-BE49-F238E27FC236}">
                  <a16:creationId xmlns:a16="http://schemas.microsoft.com/office/drawing/2014/main" id="{DCD03E0B-36F4-44C0-A136-E22461554171}"/>
                </a:ext>
              </a:extLst>
            </p:cNvPr>
            <p:cNvSpPr/>
            <p:nvPr/>
          </p:nvSpPr>
          <p:spPr>
            <a:xfrm>
              <a:off x="111942" y="5476618"/>
              <a:ext cx="1509595" cy="670418"/>
            </a:xfrm>
            <a:prstGeom prst="roundRect">
              <a:avLst>
                <a:gd name="adj" fmla="val 16667"/>
              </a:avLst>
            </a:prstGeom>
            <a:solidFill>
              <a:srgbClr val="E6B8A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TECNOLOGÍAS</a:t>
              </a:r>
              <a:endParaRPr sz="1155" b="1"/>
            </a:p>
          </p:txBody>
        </p:sp>
        <p:sp>
          <p:nvSpPr>
            <p:cNvPr id="11" name="Google Shape;354;p48">
              <a:extLst>
                <a:ext uri="{FF2B5EF4-FFF2-40B4-BE49-F238E27FC236}">
                  <a16:creationId xmlns:a16="http://schemas.microsoft.com/office/drawing/2014/main" id="{FCB7AD7E-C432-4283-9FE8-2B17B5CB4715}"/>
                </a:ext>
              </a:extLst>
            </p:cNvPr>
            <p:cNvSpPr/>
            <p:nvPr/>
          </p:nvSpPr>
          <p:spPr>
            <a:xfrm>
              <a:off x="110258" y="3340127"/>
              <a:ext cx="1509980" cy="670418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EXPECTATIVAS</a:t>
              </a:r>
              <a:endParaRPr sz="1155" b="1"/>
            </a:p>
            <a:p>
              <a:pPr algn="ctr"/>
              <a:r>
                <a:rPr lang="es-ES" sz="1155" b="1"/>
                <a:t>PROFESIONAL</a:t>
              </a:r>
              <a:endParaRPr sz="1155" b="1"/>
            </a:p>
          </p:txBody>
        </p:sp>
      </p:grpSp>
      <p:pic>
        <p:nvPicPr>
          <p:cNvPr id="12" name="Picture 2" descr="Bloques AutoCAD Gratis de Cama individual vista en planta">
            <a:extLst>
              <a:ext uri="{FF2B5EF4-FFF2-40B4-BE49-F238E27FC236}">
                <a16:creationId xmlns:a16="http://schemas.microsoft.com/office/drawing/2014/main" id="{E06296E5-D2C7-4EB5-8303-6F6547FC6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2" r="37011"/>
          <a:stretch/>
        </p:blipFill>
        <p:spPr bwMode="auto">
          <a:xfrm>
            <a:off x="8509363" y="2314477"/>
            <a:ext cx="2177162" cy="37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0304AB5E-A2FC-4952-948C-CA1950829DBA}"/>
              </a:ext>
            </a:extLst>
          </p:cNvPr>
          <p:cNvSpPr/>
          <p:nvPr/>
        </p:nvSpPr>
        <p:spPr>
          <a:xfrm>
            <a:off x="6966862" y="2232143"/>
            <a:ext cx="1679802" cy="40862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4</a:t>
            </a:r>
          </a:p>
        </p:txBody>
      </p:sp>
      <p:pic>
        <p:nvPicPr>
          <p:cNvPr id="14" name="Picture 8" descr="Icono De Alfombra De Muebles, Estera, Icono PNG y Vector para Descargar  Gratis | Pngtree">
            <a:extLst>
              <a:ext uri="{FF2B5EF4-FFF2-40B4-BE49-F238E27FC236}">
                <a16:creationId xmlns:a16="http://schemas.microsoft.com/office/drawing/2014/main" id="{FC74D75A-ABE5-4BC6-945C-C5DF2F0C4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1" t="26893" r="9492" b="18408"/>
          <a:stretch/>
        </p:blipFill>
        <p:spPr bwMode="auto">
          <a:xfrm rot="15932083">
            <a:off x="7498562" y="4020120"/>
            <a:ext cx="1057275" cy="106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85515F90-285B-479D-B24C-C0D423D4935F}"/>
              </a:ext>
            </a:extLst>
          </p:cNvPr>
          <p:cNvSpPr txBox="1">
            <a:spLocks/>
          </p:cNvSpPr>
          <p:nvPr/>
        </p:nvSpPr>
        <p:spPr>
          <a:xfrm>
            <a:off x="7093182" y="2177374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9D892CB4-6A7A-4BF5-A11E-3BCD0F7A7370}"/>
              </a:ext>
            </a:extLst>
          </p:cNvPr>
          <p:cNvSpPr txBox="1">
            <a:spLocks/>
          </p:cNvSpPr>
          <p:nvPr/>
        </p:nvSpPr>
        <p:spPr>
          <a:xfrm>
            <a:off x="7554162" y="2178783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26BF20B2-2FDF-4E42-9EA1-59F02EC89B3C}"/>
              </a:ext>
            </a:extLst>
          </p:cNvPr>
          <p:cNvSpPr txBox="1">
            <a:spLocks/>
          </p:cNvSpPr>
          <p:nvPr/>
        </p:nvSpPr>
        <p:spPr>
          <a:xfrm>
            <a:off x="7994371" y="2177374"/>
            <a:ext cx="4789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 </a:t>
            </a:r>
          </a:p>
        </p:txBody>
      </p:sp>
      <p:pic>
        <p:nvPicPr>
          <p:cNvPr id="18" name="Picture 20" descr="Placa de circuito - Iconos gratis de computadora">
            <a:extLst>
              <a:ext uri="{FF2B5EF4-FFF2-40B4-BE49-F238E27FC236}">
                <a16:creationId xmlns:a16="http://schemas.microsoft.com/office/drawing/2014/main" id="{9DAE4AAA-B0A4-4FBE-ACBE-E78CE9BAC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867" y="2097206"/>
            <a:ext cx="877492" cy="87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Paseo relajante - Iconos gratis de personas">
            <a:extLst>
              <a:ext uri="{FF2B5EF4-FFF2-40B4-BE49-F238E27FC236}">
                <a16:creationId xmlns:a16="http://schemas.microsoft.com/office/drawing/2014/main" id="{59E8F5D6-3348-4363-A34B-737F7555A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74421" y="2866731"/>
            <a:ext cx="2662917" cy="266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ata 91">
            <a:extLst>
              <a:ext uri="{FF2B5EF4-FFF2-40B4-BE49-F238E27FC236}">
                <a16:creationId xmlns:a16="http://schemas.microsoft.com/office/drawing/2014/main" id="{B36873AF-D4C5-43C7-A88F-A7D01F90C806}"/>
              </a:ext>
            </a:extLst>
          </p:cNvPr>
          <p:cNvSpPr/>
          <p:nvPr/>
        </p:nvSpPr>
        <p:spPr>
          <a:xfrm>
            <a:off x="8374421" y="3284655"/>
            <a:ext cx="365838" cy="51435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Picture 24" descr="Icono O cloud computing Gratis - Icon-Icons.com">
            <a:extLst>
              <a:ext uri="{FF2B5EF4-FFF2-40B4-BE49-F238E27FC236}">
                <a16:creationId xmlns:a16="http://schemas.microsoft.com/office/drawing/2014/main" id="{2B58E62F-0F67-4124-8070-8053D29D2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562" y="700507"/>
            <a:ext cx="1393559" cy="139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EDE4F219-FAA2-4542-8A70-BDC176C1652F}"/>
              </a:ext>
            </a:extLst>
          </p:cNvPr>
          <p:cNvGrpSpPr/>
          <p:nvPr/>
        </p:nvGrpSpPr>
        <p:grpSpPr>
          <a:xfrm>
            <a:off x="2197094" y="487408"/>
            <a:ext cx="2403481" cy="4818757"/>
            <a:chOff x="2429813" y="673743"/>
            <a:chExt cx="1775097" cy="4266617"/>
          </a:xfrm>
        </p:grpSpPr>
        <p:sp>
          <p:nvSpPr>
            <p:cNvPr id="23" name="Google Shape;329;p48">
              <a:extLst>
                <a:ext uri="{FF2B5EF4-FFF2-40B4-BE49-F238E27FC236}">
                  <a16:creationId xmlns:a16="http://schemas.microsoft.com/office/drawing/2014/main" id="{53FC37CE-D947-4D18-A431-D831B7616924}"/>
                </a:ext>
              </a:extLst>
            </p:cNvPr>
            <p:cNvSpPr/>
            <p:nvPr/>
          </p:nvSpPr>
          <p:spPr>
            <a:xfrm>
              <a:off x="2429813" y="673743"/>
              <a:ext cx="1756672" cy="741808"/>
            </a:xfrm>
            <a:prstGeom prst="roundRect">
              <a:avLst>
                <a:gd name="adj" fmla="val 16667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b="1" dirty="0"/>
                <a:t>ME HAN ATENDIDO</a:t>
              </a:r>
              <a:endParaRPr b="1" dirty="0"/>
            </a:p>
          </p:txBody>
        </p:sp>
        <p:sp>
          <p:nvSpPr>
            <p:cNvPr id="25" name="Google Shape;339;p48">
              <a:extLst>
                <a:ext uri="{FF2B5EF4-FFF2-40B4-BE49-F238E27FC236}">
                  <a16:creationId xmlns:a16="http://schemas.microsoft.com/office/drawing/2014/main" id="{DFE16143-4EA5-4700-AFCE-B9FAFFBB7A6E}"/>
                </a:ext>
              </a:extLst>
            </p:cNvPr>
            <p:cNvSpPr/>
            <p:nvPr/>
          </p:nvSpPr>
          <p:spPr>
            <a:xfrm>
              <a:off x="2458962" y="3562498"/>
              <a:ext cx="1745896" cy="642131"/>
            </a:xfrm>
            <a:prstGeom prst="roundRect">
              <a:avLst>
                <a:gd name="adj" fmla="val 16667"/>
              </a:avLst>
            </a:prstGeom>
            <a:solidFill>
              <a:srgbClr val="D9EAD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/>
              <a:r>
                <a:rPr lang="es-ES" sz="1155" b="1"/>
                <a:t>BIENESTAR </a:t>
              </a:r>
              <a:endParaRPr sz="1155" b="1"/>
            </a:p>
          </p:txBody>
        </p:sp>
        <p:sp>
          <p:nvSpPr>
            <p:cNvPr id="26" name="Google Shape;342;p48">
              <a:extLst>
                <a:ext uri="{FF2B5EF4-FFF2-40B4-BE49-F238E27FC236}">
                  <a16:creationId xmlns:a16="http://schemas.microsoft.com/office/drawing/2014/main" id="{2266E070-C4C3-45DF-BC47-33CA3072726A}"/>
                </a:ext>
              </a:extLst>
            </p:cNvPr>
            <p:cNvSpPr/>
            <p:nvPr/>
          </p:nvSpPr>
          <p:spPr>
            <a:xfrm>
              <a:off x="2459207" y="4298229"/>
              <a:ext cx="1745703" cy="642131"/>
            </a:xfrm>
            <a:prstGeom prst="roundRect">
              <a:avLst>
                <a:gd name="adj" fmla="val 16667"/>
              </a:avLst>
            </a:prstGeom>
            <a:solidFill>
              <a:srgbClr val="EAD1D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8642" tIns="58642" rIns="58642" bIns="58642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100"/>
              </a:pPr>
              <a:r>
                <a:rPr lang="es-ES" sz="1155" b="1">
                  <a:solidFill>
                    <a:schemeClr val="dk1"/>
                  </a:solidFill>
                </a:rPr>
                <a:t>PROFESIONAL,</a:t>
              </a:r>
              <a:endParaRPr sz="1155" b="1">
                <a:solidFill>
                  <a:schemeClr val="dk1"/>
                </a:solidFill>
              </a:endParaRPr>
            </a:p>
            <a:p>
              <a:pPr algn="ctr">
                <a:buClr>
                  <a:schemeClr val="dk1"/>
                </a:buClr>
                <a:buSzPts val="1100"/>
              </a:pPr>
              <a:r>
                <a:rPr lang="es-ES" sz="1155" b="1">
                  <a:solidFill>
                    <a:schemeClr val="dk1"/>
                  </a:solidFill>
                </a:rPr>
                <a:t>PERSONA USUARIA Y FAMILIARES</a:t>
              </a:r>
              <a:endParaRPr sz="1155" b="1"/>
            </a:p>
          </p:txBody>
        </p:sp>
      </p:grpSp>
    </p:spTree>
    <p:extLst>
      <p:ext uri="{BB962C8B-B14F-4D97-AF65-F5344CB8AC3E}">
        <p14:creationId xmlns:p14="http://schemas.microsoft.com/office/powerpoint/2010/main" val="134860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9"/>
          <p:cNvSpPr txBox="1">
            <a:spLocks noGrp="1"/>
          </p:cNvSpPr>
          <p:nvPr>
            <p:ph type="title" idx="2"/>
          </p:nvPr>
        </p:nvSpPr>
        <p:spPr>
          <a:xfrm>
            <a:off x="1262724" y="13064"/>
            <a:ext cx="7634758" cy="363303"/>
          </a:xfrm>
          <a:prstGeom prst="rect">
            <a:avLst/>
          </a:prstGeom>
        </p:spPr>
        <p:txBody>
          <a:bodyPr spcFirstLastPara="1" vert="horz" wrap="square" lIns="106637" tIns="106637" rIns="106637" bIns="106637" rtlCol="0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endParaRPr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AAE4D8D-B319-994B-B191-ABACC4733F87}"/>
              </a:ext>
            </a:extLst>
          </p:cNvPr>
          <p:cNvSpPr txBox="1"/>
          <p:nvPr/>
        </p:nvSpPr>
        <p:spPr>
          <a:xfrm>
            <a:off x="3796099" y="2767280"/>
            <a:ext cx="4599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/>
              <a:t>MUCHAS 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32695002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456</Words>
  <Application>Microsoft Office PowerPoint</Application>
  <PresentationFormat>Panorámica</PresentationFormat>
  <Paragraphs>187</Paragraphs>
  <Slides>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Trebuchet MS</vt:lpstr>
      <vt:lpstr>Tema de Office</vt:lpstr>
      <vt:lpstr>SENSCARE – GRUPO 1 SENSores para la prevención y atención de CAídas en REsidentes  Itziar Uzqueda  - Aimar Yeregui Mishell Cadena - Silvia Astráin (ADACEN) Sara (Centro San José) </vt:lpstr>
      <vt:lpstr>PROPUESTA 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Itziar Uzqueda Esteban</dc:creator>
  <cp:lastModifiedBy>Carlos Urtasun Estanga</cp:lastModifiedBy>
  <cp:revision>10</cp:revision>
  <dcterms:created xsi:type="dcterms:W3CDTF">2022-02-17T12:24:48Z</dcterms:created>
  <dcterms:modified xsi:type="dcterms:W3CDTF">2022-04-08T08:31:57Z</dcterms:modified>
</cp:coreProperties>
</file>